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897" r:id="rId1"/>
  </p:sldMasterIdLst>
  <p:notesMasterIdLst>
    <p:notesMasterId r:id="rId41"/>
  </p:notesMasterIdLst>
  <p:handoutMasterIdLst>
    <p:handoutMasterId r:id="rId42"/>
  </p:handoutMasterIdLst>
  <p:sldIdLst>
    <p:sldId id="256" r:id="rId2"/>
    <p:sldId id="375" r:id="rId3"/>
    <p:sldId id="374" r:id="rId4"/>
    <p:sldId id="279" r:id="rId5"/>
    <p:sldId id="273" r:id="rId6"/>
    <p:sldId id="377" r:id="rId7"/>
    <p:sldId id="376" r:id="rId8"/>
    <p:sldId id="275" r:id="rId9"/>
    <p:sldId id="285" r:id="rId10"/>
    <p:sldId id="286" r:id="rId11"/>
    <p:sldId id="289" r:id="rId12"/>
    <p:sldId id="291" r:id="rId13"/>
    <p:sldId id="362" r:id="rId14"/>
    <p:sldId id="363" r:id="rId15"/>
    <p:sldId id="294" r:id="rId16"/>
    <p:sldId id="364" r:id="rId17"/>
    <p:sldId id="292" r:id="rId18"/>
    <p:sldId id="293" r:id="rId19"/>
    <p:sldId id="297" r:id="rId20"/>
    <p:sldId id="298" r:id="rId21"/>
    <p:sldId id="379" r:id="rId22"/>
    <p:sldId id="378" r:id="rId23"/>
    <p:sldId id="300" r:id="rId24"/>
    <p:sldId id="257" r:id="rId25"/>
    <p:sldId id="304" r:id="rId26"/>
    <p:sldId id="306" r:id="rId27"/>
    <p:sldId id="260" r:id="rId28"/>
    <p:sldId id="305" r:id="rId29"/>
    <p:sldId id="340" r:id="rId30"/>
    <p:sldId id="344" r:id="rId31"/>
    <p:sldId id="380" r:id="rId32"/>
    <p:sldId id="381" r:id="rId33"/>
    <p:sldId id="343" r:id="rId34"/>
    <p:sldId id="338" r:id="rId35"/>
    <p:sldId id="345" r:id="rId36"/>
    <p:sldId id="346" r:id="rId37"/>
    <p:sldId id="348" r:id="rId38"/>
    <p:sldId id="349" r:id="rId39"/>
    <p:sldId id="35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65" autoAdjust="0"/>
  </p:normalViewPr>
  <p:slideViewPr>
    <p:cSldViewPr snapToGrid="0" snapToObjects="1">
      <p:cViewPr varScale="1">
        <p:scale>
          <a:sx n="96" d="100"/>
          <a:sy n="96" d="100"/>
        </p:scale>
        <p:origin x="-141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5771DB-71EC-7F40-9368-129429D0AA12}" type="datetimeFigureOut">
              <a:rPr lang="en-US" smtClean="0"/>
              <a:t>10/08/15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C110AD-2F91-E64D-A9B8-C77D9767F159}" type="slidenum">
              <a:rPr lang="en-US" smtClean="0"/>
              <a:t>‹#›</a:t>
            </a:fld>
            <a:endParaRPr lang="en-US"/>
          </a:p>
        </p:txBody>
      </p:sp>
    </p:spTree>
    <p:extLst>
      <p:ext uri="{BB962C8B-B14F-4D97-AF65-F5344CB8AC3E}">
        <p14:creationId xmlns:p14="http://schemas.microsoft.com/office/powerpoint/2010/main" val="35836457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EB1234-BE8E-3742-8F39-13B0D4088E1C}" type="datetimeFigureOut">
              <a:rPr lang="en-US" smtClean="0"/>
              <a:t>10/08/15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E14768-9E71-9F47-ADFC-FC8070472607}" type="slidenum">
              <a:rPr lang="en-US" smtClean="0"/>
              <a:t>‹#›</a:t>
            </a:fld>
            <a:endParaRPr lang="en-US"/>
          </a:p>
        </p:txBody>
      </p:sp>
    </p:spTree>
    <p:extLst>
      <p:ext uri="{BB962C8B-B14F-4D97-AF65-F5344CB8AC3E}">
        <p14:creationId xmlns:p14="http://schemas.microsoft.com/office/powerpoint/2010/main" val="41356444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20" name="Footer Placeholder 19"/>
          <p:cNvSpPr>
            <a:spLocks noGrp="1"/>
          </p:cNvSpPr>
          <p:nvPr>
            <p:ph type="ftr" sz="quarter" idx="11"/>
          </p:nvPr>
        </p:nvSpPr>
        <p:spPr/>
        <p:txBody>
          <a:bodyPr/>
          <a:lstStyle>
            <a:extLst/>
          </a:lstStyle>
          <a:p>
            <a:r>
              <a:rPr kumimoji="0" lang="en-US" smtClean="0"/>
              <a:t>Rebeca Gonzalez Suarez (UNL) 10 August 2015</a:t>
            </a:r>
            <a:endParaRPr kumimoji="0" lang="en-US"/>
          </a:p>
        </p:txBody>
      </p:sp>
      <p:sp>
        <p:nvSpPr>
          <p:cNvPr id="10" name="Slide Number Placeholder 9"/>
          <p:cNvSpPr>
            <a:spLocks noGrp="1"/>
          </p:cNvSpPr>
          <p:nvPr>
            <p:ph type="sldNum" sz="quarter" idx="12"/>
          </p:nvPr>
        </p:nvSpPr>
        <p:spPr/>
        <p:txBody>
          <a:bodyPr/>
          <a:lstStyle>
            <a:extLst/>
          </a:lstStyle>
          <a:p>
            <a:fld id="{2754ED01-E2A0-4C1E-8E21-014B9904157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5" name="Footer Placeholder 4"/>
          <p:cNvSpPr>
            <a:spLocks noGrp="1"/>
          </p:cNvSpPr>
          <p:nvPr>
            <p:ph type="ftr" sz="quarter" idx="11"/>
          </p:nvPr>
        </p:nvSpPr>
        <p:spPr/>
        <p:txBody>
          <a:bodyPr/>
          <a:lstStyle>
            <a:extLst/>
          </a:lstStyle>
          <a:p>
            <a:r>
              <a:rPr lang="en-US" smtClean="0"/>
              <a:t>Rebeca Gonzalez Suarez (UNL) 10 August 2015</a:t>
            </a:r>
            <a:endParaRPr lang="en-US"/>
          </a:p>
        </p:txBody>
      </p:sp>
      <p:sp>
        <p:nvSpPr>
          <p:cNvPr id="6" name="Slide Number Placeholder 5"/>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5" name="Footer Placeholder 4"/>
          <p:cNvSpPr>
            <a:spLocks noGrp="1"/>
          </p:cNvSpPr>
          <p:nvPr>
            <p:ph type="ftr" sz="quarter" idx="11"/>
          </p:nvPr>
        </p:nvSpPr>
        <p:spPr/>
        <p:txBody>
          <a:bodyPr/>
          <a:lstStyle>
            <a:extLst/>
          </a:lstStyle>
          <a:p>
            <a:r>
              <a:rPr lang="en-US" smtClean="0"/>
              <a:t>Rebeca Gonzalez Suarez (UNL) 10 August 2015</a:t>
            </a:r>
            <a:endParaRPr lang="en-US"/>
          </a:p>
        </p:txBody>
      </p:sp>
      <p:sp>
        <p:nvSpPr>
          <p:cNvPr id="6" name="Slide Number Placeholder 5"/>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5" name="Footer Placeholder 4"/>
          <p:cNvSpPr>
            <a:spLocks noGrp="1"/>
          </p:cNvSpPr>
          <p:nvPr>
            <p:ph type="ftr" sz="quarter" idx="11"/>
          </p:nvPr>
        </p:nvSpPr>
        <p:spPr/>
        <p:txBody>
          <a:bodyPr/>
          <a:lstStyle>
            <a:extLst/>
          </a:lstStyle>
          <a:p>
            <a:r>
              <a:rPr lang="en-US" smtClean="0"/>
              <a:t>Rebeca Gonzalez Suarez (UNL) 10 August 2015</a:t>
            </a:r>
            <a:endParaRPr lang="en-US"/>
          </a:p>
        </p:txBody>
      </p:sp>
      <p:sp>
        <p:nvSpPr>
          <p:cNvPr id="6" name="Slide Number Placeholder 5"/>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5" name="Footer Placeholder 4"/>
          <p:cNvSpPr>
            <a:spLocks noGrp="1"/>
          </p:cNvSpPr>
          <p:nvPr>
            <p:ph type="ftr" sz="quarter" idx="11"/>
          </p:nvPr>
        </p:nvSpPr>
        <p:spPr/>
        <p:txBody>
          <a:bodyPr/>
          <a:lstStyle>
            <a:extLst/>
          </a:lstStyle>
          <a:p>
            <a:r>
              <a:rPr kumimoji="0" lang="en-US" smtClean="0"/>
              <a:t>Rebeca Gonzalez Suarez (UNL) 10 August 2015</a:t>
            </a:r>
            <a:endParaRPr kumimoji="0" lang="en-US"/>
          </a:p>
        </p:txBody>
      </p:sp>
      <p:sp>
        <p:nvSpPr>
          <p:cNvPr id="6" name="Slide Number Placeholder 5"/>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6" name="Footer Placeholder 5"/>
          <p:cNvSpPr>
            <a:spLocks noGrp="1"/>
          </p:cNvSpPr>
          <p:nvPr>
            <p:ph type="ftr" sz="quarter" idx="11"/>
          </p:nvPr>
        </p:nvSpPr>
        <p:spPr/>
        <p:txBody>
          <a:bodyPr/>
          <a:lstStyle>
            <a:extLst/>
          </a:lstStyle>
          <a:p>
            <a:r>
              <a:rPr lang="en-US" smtClean="0"/>
              <a:t>Rebeca Gonzalez Suarez (UNL) 10 August 2015</a:t>
            </a:r>
            <a:endParaRPr lang="en-US"/>
          </a:p>
        </p:txBody>
      </p:sp>
      <p:sp>
        <p:nvSpPr>
          <p:cNvPr id="7" name="Slide Number Placeholder 6"/>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8" name="Footer Placeholder 7"/>
          <p:cNvSpPr>
            <a:spLocks noGrp="1"/>
          </p:cNvSpPr>
          <p:nvPr>
            <p:ph type="ftr" sz="quarter" idx="11"/>
          </p:nvPr>
        </p:nvSpPr>
        <p:spPr/>
        <p:txBody>
          <a:bodyPr/>
          <a:lstStyle>
            <a:extLst/>
          </a:lstStyle>
          <a:p>
            <a:r>
              <a:rPr lang="en-US" smtClean="0"/>
              <a:t>Rebeca Gonzalez Suarez (UNL) 10 August 2015</a:t>
            </a:r>
            <a:endParaRPr lang="en-US"/>
          </a:p>
        </p:txBody>
      </p:sp>
      <p:sp>
        <p:nvSpPr>
          <p:cNvPr id="9" name="Slide Number Placeholder 8"/>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4" name="Footer Placeholder 3"/>
          <p:cNvSpPr>
            <a:spLocks noGrp="1"/>
          </p:cNvSpPr>
          <p:nvPr>
            <p:ph type="ftr" sz="quarter" idx="11"/>
          </p:nvPr>
        </p:nvSpPr>
        <p:spPr/>
        <p:txBody>
          <a:bodyPr/>
          <a:lstStyle>
            <a:extLst/>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extLst/>
          </a:lstStyle>
          <a:p>
            <a:fld id="{8AEF454D-24C9-4246-95AA-EAA7EC45636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3" name="Footer Placeholder 2"/>
          <p:cNvSpPr>
            <a:spLocks noGrp="1"/>
          </p:cNvSpPr>
          <p:nvPr>
            <p:ph type="ftr" sz="quarter" idx="11"/>
          </p:nvPr>
        </p:nvSpPr>
        <p:spPr/>
        <p:txBody>
          <a:bodyPr/>
          <a:lstStyle>
            <a:extLst/>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extLst/>
          </a:lstStyle>
          <a:p>
            <a:fld id="{8AEF454D-24C9-4246-95AA-EAA7EC456367}"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6" name="Footer Placeholder 5"/>
          <p:cNvSpPr>
            <a:spLocks noGrp="1"/>
          </p:cNvSpPr>
          <p:nvPr>
            <p:ph type="ftr" sz="quarter" idx="11"/>
          </p:nvPr>
        </p:nvSpPr>
        <p:spPr/>
        <p:txBody>
          <a:bodyPr/>
          <a:lstStyle>
            <a:extLst/>
          </a:lstStyle>
          <a:p>
            <a:r>
              <a:rPr lang="en-US" smtClean="0"/>
              <a:t>Rebeca Gonzalez Suarez (UNL) 10 August 2015</a:t>
            </a:r>
            <a:endParaRPr lang="en-US"/>
          </a:p>
        </p:txBody>
      </p:sp>
      <p:sp>
        <p:nvSpPr>
          <p:cNvPr id="7" name="Slide Number Placeholder 6"/>
          <p:cNvSpPr>
            <a:spLocks noGrp="1"/>
          </p:cNvSpPr>
          <p:nvPr>
            <p:ph type="sldNum" sz="quarter" idx="12"/>
          </p:nvPr>
        </p:nvSpPr>
        <p:spPr/>
        <p:txBody>
          <a:bodyPr/>
          <a:lstStyle>
            <a:extLst/>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a:xfrm>
            <a:off x="3581400" y="6305550"/>
            <a:ext cx="2133600" cy="476250"/>
          </a:xfrm>
          <a:prstGeom prst="rect">
            <a:avLst/>
          </a:prstGeom>
        </p:spPr>
        <p:txBody>
          <a:bodyPr/>
          <a:lstStyle>
            <a:extLst/>
          </a:lstStyle>
          <a:p>
            <a:r>
              <a:rPr lang="en-US" smtClean="0"/>
              <a:t>04/03/15</a:t>
            </a:r>
            <a:endParaRPr lang="en-US"/>
          </a:p>
        </p:txBody>
      </p:sp>
      <p:sp>
        <p:nvSpPr>
          <p:cNvPr id="6" name="Footer Placeholder 5"/>
          <p:cNvSpPr>
            <a:spLocks noGrp="1"/>
          </p:cNvSpPr>
          <p:nvPr>
            <p:ph type="ftr" sz="quarter" idx="11"/>
          </p:nvPr>
        </p:nvSpPr>
        <p:spPr/>
        <p:txBody>
          <a:bodyPr/>
          <a:lstStyle>
            <a:extLst/>
          </a:lstStyle>
          <a:p>
            <a:r>
              <a:rPr lang="en-US" smtClean="0"/>
              <a:t>Rebeca Gonzalez Suarez (UNL) 10 August 2015</a:t>
            </a:r>
            <a:endParaRPr lang="en-US"/>
          </a:p>
        </p:txBody>
      </p:sp>
      <p:sp>
        <p:nvSpPr>
          <p:cNvPr id="7" name="Slide Number Placeholder 6"/>
          <p:cNvSpPr>
            <a:spLocks noGrp="1"/>
          </p:cNvSpPr>
          <p:nvPr>
            <p:ph type="sldNum" sz="quarter" idx="12"/>
          </p:nvPr>
        </p:nvSpPr>
        <p:spPr/>
        <p:txBody>
          <a:bodyPr/>
          <a:lstStyle>
            <a:extLst/>
          </a:lstStyle>
          <a:p>
            <a:fld id="{8AEF454D-24C9-4246-95AA-EAA7EC456367}"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Drag picture to placeholder or click icon to add</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14887"/>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Footer Placeholder 9"/>
          <p:cNvSpPr>
            <a:spLocks noGrp="1"/>
          </p:cNvSpPr>
          <p:nvPr>
            <p:ph type="ftr" sz="quarter" idx="3"/>
          </p:nvPr>
        </p:nvSpPr>
        <p:spPr>
          <a:xfrm>
            <a:off x="1012873" y="6380255"/>
            <a:ext cx="7597727"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r>
              <a:rPr lang="en-US" smtClean="0"/>
              <a:t>Rebeca Gonzalez Suarez (UNL) 10 August 2015</a:t>
            </a:r>
            <a:endParaRPr lang="en-US" dirty="0"/>
          </a:p>
        </p:txBody>
      </p:sp>
      <p:sp>
        <p:nvSpPr>
          <p:cNvPr id="22" name="Slide Number Placeholder 21"/>
          <p:cNvSpPr>
            <a:spLocks noGrp="1"/>
          </p:cNvSpPr>
          <p:nvPr>
            <p:ph type="sldNum" sz="quarter" idx="4"/>
          </p:nvPr>
        </p:nvSpPr>
        <p:spPr>
          <a:xfrm>
            <a:off x="8688353" y="6395196"/>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8AEF454D-24C9-4246-95AA-EAA7EC456367}"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898" r:id="rId1"/>
    <p:sldLayoutId id="2147484899" r:id="rId2"/>
    <p:sldLayoutId id="2147484900" r:id="rId3"/>
    <p:sldLayoutId id="2147484901" r:id="rId4"/>
    <p:sldLayoutId id="2147484902" r:id="rId5"/>
    <p:sldLayoutId id="2147484903" r:id="rId6"/>
    <p:sldLayoutId id="2147484904" r:id="rId7"/>
    <p:sldLayoutId id="2147484905" r:id="rId8"/>
    <p:sldLayoutId id="2147484906" r:id="rId9"/>
    <p:sldLayoutId id="2147484907" r:id="rId10"/>
    <p:sldLayoutId id="2147484908" r:id="rId11"/>
  </p:sldLayoutIdLst>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xiv.org/abs/1312.1129" TargetMode="Externa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cds.cern.ch/record/1376638/files/HIG-11-014-pas.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hyperlink" Target="http://cms-physics.web.cern.ch/cms-physics/public/HIG-12-042-pas.pdf"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hyperlink" Target="http://arxiv.org/abs/1412.8662"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xiv.org/abs/1412.866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hyperlink" Target="http://arxiv.org/abs/1207.7235" TargetMode="External"/><Relationship Id="rId8" Type="http://schemas.openxmlformats.org/officeDocument/2006/relationships/hyperlink" Target="http://arxiv.org/abs/1303.4571" TargetMode="External"/><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a:t>Higgs boson decays to WW at CMS</a:t>
            </a:r>
            <a:endParaRPr lang="en-US" sz="3600" dirty="0"/>
          </a:p>
        </p:txBody>
      </p:sp>
      <p:sp>
        <p:nvSpPr>
          <p:cNvPr id="3" name="Subtitle 2"/>
          <p:cNvSpPr>
            <a:spLocks noGrp="1"/>
          </p:cNvSpPr>
          <p:nvPr>
            <p:ph type="subTitle" idx="1"/>
          </p:nvPr>
        </p:nvSpPr>
        <p:spPr/>
        <p:txBody>
          <a:bodyPr>
            <a:normAutofit/>
          </a:bodyPr>
          <a:lstStyle/>
          <a:p>
            <a:r>
              <a:rPr lang="en-US" sz="1600" dirty="0" smtClean="0"/>
              <a:t>Rebeca Gonzalez Suarez</a:t>
            </a:r>
          </a:p>
          <a:p>
            <a:r>
              <a:rPr lang="en-US" sz="1600" dirty="0" smtClean="0"/>
              <a:t>University of Nebraska, Lincoln</a:t>
            </a:r>
          </a:p>
          <a:p>
            <a:endParaRPr lang="en-US" sz="1600" dirty="0"/>
          </a:p>
        </p:txBody>
      </p:sp>
      <p:pic>
        <p:nvPicPr>
          <p:cNvPr id="4" name="Picture 3"/>
          <p:cNvPicPr>
            <a:picLocks noChangeAspect="1"/>
          </p:cNvPicPr>
          <p:nvPr/>
        </p:nvPicPr>
        <p:blipFill rotWithShape="1">
          <a:blip r:embed="rId2"/>
          <a:srcRect l="1769" t="1660" r="1738" b="1639"/>
          <a:stretch/>
        </p:blipFill>
        <p:spPr>
          <a:xfrm>
            <a:off x="7372133" y="5082309"/>
            <a:ext cx="1771867" cy="1775691"/>
          </a:xfrm>
          <a:prstGeom prst="rect">
            <a:avLst/>
          </a:prstGeom>
        </p:spPr>
      </p:pic>
      <p:pic>
        <p:nvPicPr>
          <p:cNvPr id="5" name="Picture 4"/>
          <p:cNvPicPr>
            <a:picLocks noChangeAspect="1"/>
          </p:cNvPicPr>
          <p:nvPr/>
        </p:nvPicPr>
        <p:blipFill>
          <a:blip r:embed="rId3"/>
          <a:stretch>
            <a:fillRect/>
          </a:stretch>
        </p:blipFill>
        <p:spPr>
          <a:xfrm>
            <a:off x="1064857" y="4352606"/>
            <a:ext cx="2556525" cy="2505394"/>
          </a:xfrm>
          <a:prstGeom prst="rect">
            <a:avLst/>
          </a:prstGeom>
        </p:spPr>
      </p:pic>
    </p:spTree>
    <p:extLst>
      <p:ext uri="{BB962C8B-B14F-4D97-AF65-F5344CB8AC3E}">
        <p14:creationId xmlns:p14="http://schemas.microsoft.com/office/powerpoint/2010/main" val="3386281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publication</a:t>
            </a:r>
            <a:endParaRPr lang="en-US" dirty="0"/>
          </a:p>
        </p:txBody>
      </p:sp>
      <p:sp>
        <p:nvSpPr>
          <p:cNvPr id="3" name="Content Placeholder 2"/>
          <p:cNvSpPr>
            <a:spLocks noGrp="1"/>
          </p:cNvSpPr>
          <p:nvPr>
            <p:ph idx="1"/>
          </p:nvPr>
        </p:nvSpPr>
        <p:spPr>
          <a:xfrm>
            <a:off x="1240854" y="1447800"/>
            <a:ext cx="3824750" cy="4800600"/>
          </a:xfrm>
        </p:spPr>
        <p:txBody>
          <a:bodyPr>
            <a:normAutofit fontScale="92500" lnSpcReduction="10000"/>
          </a:bodyPr>
          <a:lstStyle/>
          <a:p>
            <a:r>
              <a:rPr lang="en-US" sz="1800" dirty="0" smtClean="0"/>
              <a:t>The final Run-1 word from CMS in this decay channel uses the </a:t>
            </a:r>
            <a:r>
              <a:rPr lang="en-US" sz="1800" b="1" dirty="0" smtClean="0"/>
              <a:t>full dataset at </a:t>
            </a:r>
            <a:r>
              <a:rPr lang="en-US" sz="1800" b="1" dirty="0" smtClean="0">
                <a:solidFill>
                  <a:schemeClr val="accent2"/>
                </a:solidFill>
              </a:rPr>
              <a:t>7 and 8 TeV </a:t>
            </a:r>
            <a:r>
              <a:rPr lang="en-US" sz="1800" dirty="0" smtClean="0"/>
              <a:t>and was published in JHEP in  January last year:</a:t>
            </a:r>
          </a:p>
          <a:p>
            <a:pPr marL="0" indent="0">
              <a:buNone/>
            </a:pPr>
            <a:endParaRPr lang="en-US" sz="1800" dirty="0" smtClean="0"/>
          </a:p>
          <a:p>
            <a:pPr marL="0" indent="0">
              <a:buNone/>
            </a:pPr>
            <a:endParaRPr lang="en-US" sz="1800" dirty="0"/>
          </a:p>
          <a:p>
            <a:endParaRPr lang="en-US" sz="1800" dirty="0" smtClean="0"/>
          </a:p>
          <a:p>
            <a:endParaRPr lang="en-US" sz="1800" dirty="0"/>
          </a:p>
          <a:p>
            <a:r>
              <a:rPr lang="en-US" sz="1800" dirty="0" smtClean="0"/>
              <a:t>Several processes were studied in detail, </a:t>
            </a:r>
            <a:r>
              <a:rPr lang="en-US" sz="1800" dirty="0" err="1" smtClean="0"/>
              <a:t>ggH</a:t>
            </a:r>
            <a:r>
              <a:rPr lang="en-US" sz="1800" dirty="0" smtClean="0"/>
              <a:t>, VBF, WH, ZH in 2 and 3 leptons signatures</a:t>
            </a:r>
            <a:endParaRPr lang="en-US" sz="1800" dirty="0"/>
          </a:p>
          <a:p>
            <a:r>
              <a:rPr lang="en-US" sz="1800" b="1" dirty="0" smtClean="0">
                <a:solidFill>
                  <a:schemeClr val="accent1"/>
                </a:solidFill>
              </a:rPr>
              <a:t>The main analysis, that drives the sensitivity for this decay, is the, </a:t>
            </a:r>
            <a:r>
              <a:rPr lang="en-US" sz="1800" b="1" dirty="0" err="1" smtClean="0">
                <a:solidFill>
                  <a:schemeClr val="accent1"/>
                </a:solidFill>
              </a:rPr>
              <a:t>H→WW→eνµν</a:t>
            </a:r>
            <a:r>
              <a:rPr lang="en-US" sz="1800" b="1" dirty="0" smtClean="0">
                <a:solidFill>
                  <a:schemeClr val="accent1"/>
                </a:solidFill>
              </a:rPr>
              <a:t> in events with 0/1-</a:t>
            </a:r>
            <a:r>
              <a:rPr lang="en-US" sz="1800" b="1" dirty="0">
                <a:solidFill>
                  <a:schemeClr val="accent1"/>
                </a:solidFill>
              </a:rPr>
              <a:t>jets (</a:t>
            </a:r>
            <a:r>
              <a:rPr lang="en-US" sz="1800" b="1" dirty="0" err="1" smtClean="0">
                <a:solidFill>
                  <a:schemeClr val="accent1"/>
                </a:solidFill>
              </a:rPr>
              <a:t>gg</a:t>
            </a:r>
            <a:r>
              <a:rPr lang="en-US" sz="1800" b="1" dirty="0" smtClean="0">
                <a:solidFill>
                  <a:schemeClr val="accent1"/>
                </a:solidFill>
              </a:rPr>
              <a:t>), and it is the one that we will discuss in this presentation</a:t>
            </a:r>
            <a:endParaRPr lang="en-US" sz="1800" b="1" dirty="0">
              <a:solidFill>
                <a:schemeClr val="accent1"/>
              </a:solidFill>
            </a:endParaRP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10</a:t>
            </a:fld>
            <a:endParaRPr lang="en-US"/>
          </a:p>
        </p:txBody>
      </p:sp>
      <p:sp>
        <p:nvSpPr>
          <p:cNvPr id="6" name="Rectangle 5"/>
          <p:cNvSpPr/>
          <p:nvPr/>
        </p:nvSpPr>
        <p:spPr>
          <a:xfrm>
            <a:off x="1948428" y="2880721"/>
            <a:ext cx="2447219" cy="861774"/>
          </a:xfrm>
          <a:prstGeom prst="rect">
            <a:avLst/>
          </a:prstGeom>
        </p:spPr>
        <p:style>
          <a:lnRef idx="2">
            <a:schemeClr val="accent2"/>
          </a:lnRef>
          <a:fillRef idx="1">
            <a:schemeClr val="lt1"/>
          </a:fillRef>
          <a:effectRef idx="0">
            <a:schemeClr val="accent2"/>
          </a:effectRef>
          <a:fontRef idx="minor">
            <a:schemeClr val="dk1"/>
          </a:fontRef>
        </p:style>
        <p:txBody>
          <a:bodyPr wrap="square" anchor="ctr">
            <a:spAutoFit/>
          </a:bodyPr>
          <a:lstStyle/>
          <a:p>
            <a:pPr algn="ctr"/>
            <a:r>
              <a:rPr lang="en-US" sz="1600" b="1" dirty="0" smtClean="0"/>
              <a:t>H→WW legacy paper</a:t>
            </a:r>
            <a:endParaRPr lang="en-US" sz="1600" b="1" dirty="0" smtClean="0">
              <a:hlinkClick r:id="rId2"/>
            </a:endParaRPr>
          </a:p>
          <a:p>
            <a:pPr algn="ctr"/>
            <a:r>
              <a:rPr lang="en-US" sz="1600" dirty="0" smtClean="0">
                <a:hlinkClick r:id="rId2"/>
              </a:rPr>
              <a:t>arXiv:1312.1129</a:t>
            </a:r>
            <a:endParaRPr lang="en-US" sz="1600" dirty="0" smtClean="0"/>
          </a:p>
          <a:p>
            <a:pPr algn="ctr"/>
            <a:r>
              <a:rPr lang="en-US" sz="1600" dirty="0"/>
              <a:t>JHEP 01 (2014) </a:t>
            </a:r>
            <a:r>
              <a:rPr lang="en-US" sz="1600" dirty="0" smtClean="0"/>
              <a:t>096</a:t>
            </a:r>
            <a:endParaRPr lang="en-US" sz="1600" dirty="0"/>
          </a:p>
        </p:txBody>
      </p:sp>
      <p:pic>
        <p:nvPicPr>
          <p:cNvPr id="7" name="Picture 6"/>
          <p:cNvPicPr>
            <a:picLocks noChangeAspect="1"/>
          </p:cNvPicPr>
          <p:nvPr/>
        </p:nvPicPr>
        <p:blipFill>
          <a:blip r:embed="rId3"/>
          <a:stretch>
            <a:fillRect/>
          </a:stretch>
        </p:blipFill>
        <p:spPr>
          <a:xfrm>
            <a:off x="5206691" y="1343760"/>
            <a:ext cx="3569935" cy="51332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6076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Physics Objects </a:t>
            </a:r>
            <a:endParaRPr lang="en-US" dirty="0"/>
          </a:p>
        </p:txBody>
      </p:sp>
      <p:sp>
        <p:nvSpPr>
          <p:cNvPr id="3" name="Content Placeholder 2"/>
          <p:cNvSpPr>
            <a:spLocks noGrp="1"/>
          </p:cNvSpPr>
          <p:nvPr>
            <p:ph idx="1"/>
          </p:nvPr>
        </p:nvSpPr>
        <p:spPr/>
        <p:txBody>
          <a:bodyPr>
            <a:noAutofit/>
          </a:bodyPr>
          <a:lstStyle/>
          <a:p>
            <a:r>
              <a:rPr lang="en-US" sz="1800" dirty="0" smtClean="0"/>
              <a:t>Events are selected using single and double lepton triggers</a:t>
            </a:r>
          </a:p>
          <a:p>
            <a:pPr lvl="1"/>
            <a:r>
              <a:rPr lang="en-US" sz="1800" dirty="0" smtClean="0"/>
              <a:t>Single: e </a:t>
            </a:r>
            <a:r>
              <a:rPr lang="en-US" sz="1800" dirty="0"/>
              <a:t>17-</a:t>
            </a:r>
            <a:r>
              <a:rPr lang="en-US" sz="1800" dirty="0" smtClean="0"/>
              <a:t>27 </a:t>
            </a:r>
            <a:r>
              <a:rPr lang="en-US" sz="1800" dirty="0" err="1" smtClean="0"/>
              <a:t>GeV</a:t>
            </a:r>
            <a:r>
              <a:rPr lang="en-US" sz="1800" dirty="0"/>
              <a:t> </a:t>
            </a:r>
            <a:r>
              <a:rPr lang="en-US" sz="1800" dirty="0" smtClean="0"/>
              <a:t> </a:t>
            </a:r>
            <a:r>
              <a:rPr lang="en-US" sz="1800" dirty="0"/>
              <a:t>µ 17-</a:t>
            </a:r>
            <a:r>
              <a:rPr lang="en-US" sz="1800" dirty="0" smtClean="0"/>
              <a:t>24 </a:t>
            </a:r>
            <a:r>
              <a:rPr lang="en-US" sz="1800" dirty="0" err="1" smtClean="0"/>
              <a:t>GeV</a:t>
            </a:r>
            <a:endParaRPr lang="en-US" sz="1800" dirty="0" smtClean="0"/>
          </a:p>
          <a:p>
            <a:pPr lvl="1"/>
            <a:r>
              <a:rPr lang="en-US" sz="1800" dirty="0" smtClean="0"/>
              <a:t>Double (</a:t>
            </a:r>
            <a:r>
              <a:rPr lang="en-US" sz="1800" dirty="0" err="1"/>
              <a:t>ee,e</a:t>
            </a:r>
            <a:r>
              <a:rPr lang="en-US" sz="1800" dirty="0"/>
              <a:t>µ,µµ</a:t>
            </a:r>
            <a:r>
              <a:rPr lang="en-US" sz="1800" dirty="0" smtClean="0"/>
              <a:t>): 17</a:t>
            </a:r>
            <a:r>
              <a:rPr lang="en-US" sz="1800" dirty="0"/>
              <a:t>, </a:t>
            </a:r>
            <a:r>
              <a:rPr lang="en-US" sz="1800" dirty="0" smtClean="0"/>
              <a:t>8 </a:t>
            </a:r>
            <a:r>
              <a:rPr lang="en-US" sz="1800" dirty="0" err="1" smtClean="0"/>
              <a:t>GeV</a:t>
            </a:r>
            <a:endParaRPr lang="en-US" sz="1800" dirty="0" smtClean="0"/>
          </a:p>
          <a:p>
            <a:pPr lvl="1"/>
            <a:endParaRPr lang="en-US" sz="1800" dirty="0"/>
          </a:p>
          <a:p>
            <a:r>
              <a:rPr lang="en-US" sz="1800" dirty="0"/>
              <a:t>The analysis uses leptons, missing transverse energy, jets and b-jet </a:t>
            </a:r>
            <a:r>
              <a:rPr lang="en-US" sz="1800" dirty="0" smtClean="0"/>
              <a:t>identification</a:t>
            </a:r>
          </a:p>
          <a:p>
            <a:r>
              <a:rPr lang="en-US" sz="1800" b="1" dirty="0" smtClean="0">
                <a:solidFill>
                  <a:schemeClr val="accent4"/>
                </a:solidFill>
              </a:rPr>
              <a:t>Leptons</a:t>
            </a:r>
          </a:p>
          <a:p>
            <a:pPr marL="274320" lvl="1" indent="0">
              <a:buNone/>
            </a:pPr>
            <a:r>
              <a:rPr lang="en-US" sz="1800" dirty="0" smtClean="0">
                <a:solidFill>
                  <a:srgbClr val="0F6FC6"/>
                </a:solidFill>
              </a:rPr>
              <a:t>Backgrounds without two prompt leptons (</a:t>
            </a:r>
            <a:r>
              <a:rPr lang="en-US" sz="1800" dirty="0" err="1">
                <a:solidFill>
                  <a:srgbClr val="0F6FC6"/>
                </a:solidFill>
              </a:rPr>
              <a:t>W+jets</a:t>
            </a:r>
            <a:r>
              <a:rPr lang="en-US" sz="1800" dirty="0">
                <a:solidFill>
                  <a:srgbClr val="0F6FC6"/>
                </a:solidFill>
              </a:rPr>
              <a:t>, </a:t>
            </a:r>
            <a:r>
              <a:rPr lang="en-US" sz="1800" dirty="0" smtClean="0">
                <a:solidFill>
                  <a:srgbClr val="0F6FC6"/>
                </a:solidFill>
              </a:rPr>
              <a:t>QCD…)</a:t>
            </a:r>
            <a:r>
              <a:rPr lang="en-US" sz="1800" b="1" dirty="0" smtClean="0">
                <a:solidFill>
                  <a:srgbClr val="0F6FC6"/>
                </a:solidFill>
              </a:rPr>
              <a:t> </a:t>
            </a:r>
          </a:p>
          <a:p>
            <a:pPr marL="274320" lvl="1" indent="0">
              <a:buNone/>
            </a:pPr>
            <a:r>
              <a:rPr lang="en-US" sz="1800" dirty="0" smtClean="0"/>
              <a:t>Selected following specific quality criteria, isolated</a:t>
            </a:r>
            <a:endParaRPr lang="en-US" sz="1800" b="1" dirty="0">
              <a:solidFill>
                <a:srgbClr val="0F6FC6"/>
              </a:solidFill>
            </a:endParaRPr>
          </a:p>
          <a:p>
            <a:pPr lvl="1"/>
            <a:r>
              <a:rPr lang="en-US" sz="1800" b="1" dirty="0"/>
              <a:t>Electrons </a:t>
            </a:r>
            <a:r>
              <a:rPr lang="en-US" sz="1800" dirty="0"/>
              <a:t>|</a:t>
            </a:r>
            <a:r>
              <a:rPr lang="en-US" sz="1800" dirty="0" err="1"/>
              <a:t>η</a:t>
            </a:r>
            <a:r>
              <a:rPr lang="en-US" sz="1800" dirty="0"/>
              <a:t>| &lt; 2.5</a:t>
            </a:r>
          </a:p>
          <a:p>
            <a:pPr lvl="1"/>
            <a:r>
              <a:rPr lang="en-US" sz="1800" b="1" dirty="0" err="1"/>
              <a:t>Muons</a:t>
            </a:r>
            <a:r>
              <a:rPr lang="en-US" sz="1800" dirty="0"/>
              <a:t> |</a:t>
            </a:r>
            <a:r>
              <a:rPr lang="en-US" sz="1800" dirty="0" err="1"/>
              <a:t>η</a:t>
            </a:r>
            <a:r>
              <a:rPr lang="en-US" sz="1800" dirty="0"/>
              <a:t>| &lt; </a:t>
            </a:r>
            <a:r>
              <a:rPr lang="en-US" sz="1800" dirty="0" smtClean="0"/>
              <a:t>2.4</a:t>
            </a:r>
            <a:endParaRPr lang="en-US" sz="1800" dirty="0"/>
          </a:p>
          <a:p>
            <a:r>
              <a:rPr lang="en-US" sz="1800" b="1" dirty="0" smtClean="0">
                <a:solidFill>
                  <a:srgbClr val="10CF9B"/>
                </a:solidFill>
              </a:rPr>
              <a:t>Jets</a:t>
            </a:r>
          </a:p>
          <a:p>
            <a:pPr marL="274320" lvl="1" indent="0">
              <a:buNone/>
            </a:pPr>
            <a:r>
              <a:rPr lang="en-US" sz="1800" dirty="0" smtClean="0">
                <a:solidFill>
                  <a:srgbClr val="0F6FC6"/>
                </a:solidFill>
              </a:rPr>
              <a:t>Backgrounds with high jet multiplicity or with central jets (</a:t>
            </a:r>
            <a:r>
              <a:rPr lang="en-US" sz="1800" dirty="0" err="1" smtClean="0">
                <a:solidFill>
                  <a:srgbClr val="0F6FC6"/>
                </a:solidFill>
              </a:rPr>
              <a:t>ttbar</a:t>
            </a:r>
            <a:r>
              <a:rPr lang="en-US" sz="1800" dirty="0" smtClean="0">
                <a:solidFill>
                  <a:srgbClr val="0F6FC6"/>
                </a:solidFill>
              </a:rPr>
              <a:t>)</a:t>
            </a:r>
            <a:endParaRPr lang="en-US" sz="1800" dirty="0">
              <a:solidFill>
                <a:srgbClr val="0F6FC6"/>
              </a:solidFill>
            </a:endParaRPr>
          </a:p>
          <a:p>
            <a:pPr lvl="1"/>
            <a:r>
              <a:rPr lang="en-US" sz="1800" dirty="0"/>
              <a:t>Anti-</a:t>
            </a:r>
            <a:r>
              <a:rPr lang="en-US" sz="1800" dirty="0" err="1"/>
              <a:t>k</a:t>
            </a:r>
            <a:r>
              <a:rPr lang="en-US" sz="1800" baseline="-25000" dirty="0" err="1"/>
              <a:t>t</a:t>
            </a:r>
            <a:r>
              <a:rPr lang="en-US" sz="1800" dirty="0"/>
              <a:t> </a:t>
            </a:r>
            <a:r>
              <a:rPr lang="en-US" sz="1800" dirty="0" smtClean="0"/>
              <a:t>0.5</a:t>
            </a:r>
            <a:r>
              <a:rPr lang="en-US" sz="1800" dirty="0"/>
              <a:t>, </a:t>
            </a:r>
            <a:r>
              <a:rPr lang="en-US" sz="1800" dirty="0" err="1"/>
              <a:t>p</a:t>
            </a:r>
            <a:r>
              <a:rPr lang="en-US" sz="1800" baseline="-25000" dirty="0" err="1"/>
              <a:t>T</a:t>
            </a:r>
            <a:r>
              <a:rPr lang="en-US" sz="1800" dirty="0"/>
              <a:t> &gt; 30 |</a:t>
            </a:r>
            <a:r>
              <a:rPr lang="en-US" sz="1800" dirty="0" err="1"/>
              <a:t>η</a:t>
            </a:r>
            <a:r>
              <a:rPr lang="en-US" sz="1800" dirty="0"/>
              <a:t>| &lt; </a:t>
            </a:r>
            <a:r>
              <a:rPr lang="en-US" sz="1800" dirty="0" smtClean="0"/>
              <a:t>4.7</a:t>
            </a:r>
            <a:r>
              <a:rPr lang="en-US" sz="1800" dirty="0"/>
              <a:t>	</a:t>
            </a:r>
          </a:p>
          <a:p>
            <a:pPr lvl="2"/>
            <a:endParaRPr lang="en-US" dirty="0" smtClean="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11</a:t>
            </a:fld>
            <a:endParaRPr lang="en-US"/>
          </a:p>
        </p:txBody>
      </p:sp>
    </p:spTree>
    <p:extLst>
      <p:ext uri="{BB962C8B-B14F-4D97-AF65-F5344CB8AC3E}">
        <p14:creationId xmlns:p14="http://schemas.microsoft.com/office/powerpoint/2010/main" val="367365165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Physics Objects </a:t>
            </a:r>
            <a:endParaRPr lang="en-US" dirty="0"/>
          </a:p>
        </p:txBody>
      </p:sp>
      <p:sp>
        <p:nvSpPr>
          <p:cNvPr id="3" name="Content Placeholder 2"/>
          <p:cNvSpPr>
            <a:spLocks noGrp="1"/>
          </p:cNvSpPr>
          <p:nvPr>
            <p:ph idx="1"/>
          </p:nvPr>
        </p:nvSpPr>
        <p:spPr/>
        <p:txBody>
          <a:bodyPr>
            <a:noAutofit/>
          </a:bodyPr>
          <a:lstStyle/>
          <a:p>
            <a:pPr lvl="1"/>
            <a:r>
              <a:rPr lang="en-US" sz="1800" b="1" dirty="0">
                <a:solidFill>
                  <a:schemeClr val="accent4"/>
                </a:solidFill>
              </a:rPr>
              <a:t>b - jet </a:t>
            </a:r>
            <a:r>
              <a:rPr lang="en-US" sz="1800" b="1" dirty="0" smtClean="0">
                <a:solidFill>
                  <a:schemeClr val="accent4"/>
                </a:solidFill>
              </a:rPr>
              <a:t>identification</a:t>
            </a:r>
          </a:p>
          <a:p>
            <a:pPr marL="548640" lvl="2" indent="0">
              <a:buNone/>
            </a:pPr>
            <a:r>
              <a:rPr lang="en-US" sz="1800" dirty="0" smtClean="0">
                <a:solidFill>
                  <a:srgbClr val="0F6FC6"/>
                </a:solidFill>
              </a:rPr>
              <a:t>For jets coming from b-decays (</a:t>
            </a:r>
            <a:r>
              <a:rPr lang="en-US" sz="1800" dirty="0" err="1" smtClean="0">
                <a:solidFill>
                  <a:srgbClr val="0F6FC6"/>
                </a:solidFill>
              </a:rPr>
              <a:t>ttbar</a:t>
            </a:r>
            <a:r>
              <a:rPr lang="en-US" sz="1800" dirty="0" smtClean="0">
                <a:solidFill>
                  <a:srgbClr val="0F6FC6"/>
                </a:solidFill>
              </a:rPr>
              <a:t>, </a:t>
            </a:r>
            <a:r>
              <a:rPr lang="en-US" sz="1800" dirty="0" err="1" smtClean="0">
                <a:solidFill>
                  <a:srgbClr val="0F6FC6"/>
                </a:solidFill>
              </a:rPr>
              <a:t>tW</a:t>
            </a:r>
            <a:r>
              <a:rPr lang="en-US" sz="1800" dirty="0" smtClean="0">
                <a:solidFill>
                  <a:srgbClr val="0F6FC6"/>
                </a:solidFill>
              </a:rPr>
              <a:t>)</a:t>
            </a:r>
          </a:p>
          <a:p>
            <a:pPr marL="548640" lvl="2" indent="0">
              <a:buNone/>
            </a:pPr>
            <a:r>
              <a:rPr lang="en-US" sz="1800" dirty="0" smtClean="0">
                <a:solidFill>
                  <a:srgbClr val="0F6FC6"/>
                </a:solidFill>
              </a:rPr>
              <a:t>→ top quarks decays ~100% of times as </a:t>
            </a:r>
            <a:r>
              <a:rPr lang="en-US" sz="1800" dirty="0" err="1" smtClean="0">
                <a:solidFill>
                  <a:srgbClr val="0F6FC6"/>
                </a:solidFill>
              </a:rPr>
              <a:t>t→Wb</a:t>
            </a:r>
            <a:endParaRPr lang="en-US" sz="1800" dirty="0">
              <a:solidFill>
                <a:srgbClr val="0F6FC6"/>
              </a:solidFill>
            </a:endParaRPr>
          </a:p>
          <a:p>
            <a:pPr marL="548640" lvl="2" indent="0">
              <a:buNone/>
            </a:pPr>
            <a:r>
              <a:rPr lang="en-US" sz="1800" dirty="0" smtClean="0"/>
              <a:t>Two </a:t>
            </a:r>
            <a:r>
              <a:rPr lang="en-US" sz="1800" dirty="0"/>
              <a:t>tagging techniques, </a:t>
            </a:r>
            <a:r>
              <a:rPr lang="en-US" sz="1800" dirty="0" smtClean="0"/>
              <a:t>taking advantage of the </a:t>
            </a:r>
            <a:r>
              <a:rPr lang="en-US" sz="1800" dirty="0"/>
              <a:t>p</a:t>
            </a:r>
            <a:r>
              <a:rPr lang="en-US" sz="1800" dirty="0" smtClean="0"/>
              <a:t>roperties </a:t>
            </a:r>
            <a:r>
              <a:rPr lang="en-US" sz="1800" dirty="0"/>
              <a:t>of b-</a:t>
            </a:r>
            <a:r>
              <a:rPr lang="en-US" sz="1800" dirty="0" smtClean="0"/>
              <a:t>jets: B</a:t>
            </a:r>
            <a:r>
              <a:rPr lang="en-US" sz="1800" dirty="0"/>
              <a:t> </a:t>
            </a:r>
            <a:r>
              <a:rPr lang="en-US" sz="1800" dirty="0" smtClean="0"/>
              <a:t>hadrons fly  a few </a:t>
            </a:r>
            <a:r>
              <a:rPr lang="en-US" sz="1800" dirty="0"/>
              <a:t>mm before </a:t>
            </a:r>
            <a:r>
              <a:rPr lang="en-US" sz="1800" dirty="0" smtClean="0"/>
              <a:t>decaying; and in </a:t>
            </a:r>
            <a:r>
              <a:rPr lang="en-US" sz="1800" dirty="0"/>
              <a:t>~40% of cases, </a:t>
            </a:r>
            <a:r>
              <a:rPr lang="en-US" sz="1800" dirty="0" smtClean="0"/>
              <a:t>B hadron decays include </a:t>
            </a:r>
            <a:r>
              <a:rPr lang="en-US" sz="1800" dirty="0"/>
              <a:t>a soft lepton (e/</a:t>
            </a:r>
            <a:r>
              <a:rPr lang="en-US" sz="1800" dirty="0">
                <a:sym typeface="Symbol" charset="0"/>
              </a:rPr>
              <a:t>) from </a:t>
            </a:r>
            <a:r>
              <a:rPr lang="en-US" sz="1800" dirty="0" err="1">
                <a:sym typeface="Symbol" charset="0"/>
              </a:rPr>
              <a:t>bl</a:t>
            </a:r>
            <a:r>
              <a:rPr lang="en-US" sz="1800" dirty="0">
                <a:sym typeface="Symbol" charset="0"/>
              </a:rPr>
              <a:t> or </a:t>
            </a:r>
            <a:r>
              <a:rPr lang="en-US" sz="1800" dirty="0" err="1">
                <a:sym typeface="Symbol" charset="0"/>
              </a:rPr>
              <a:t>bc</a:t>
            </a:r>
            <a:r>
              <a:rPr lang="en-US" sz="1800" dirty="0" err="1" smtClean="0">
                <a:sym typeface="Symbol" charset="0"/>
              </a:rPr>
              <a:t>l</a:t>
            </a:r>
            <a:endParaRPr lang="en-US" sz="1800" dirty="0" smtClean="0"/>
          </a:p>
          <a:p>
            <a:pPr lvl="3"/>
            <a:r>
              <a:rPr lang="en-US" sz="1800" dirty="0" smtClean="0"/>
              <a:t>b</a:t>
            </a:r>
            <a:r>
              <a:rPr lang="en-US" sz="1800" dirty="0"/>
              <a:t>-</a:t>
            </a:r>
            <a:r>
              <a:rPr lang="en-US" sz="1800" dirty="0" smtClean="0"/>
              <a:t>tag algorithm based </a:t>
            </a:r>
            <a:r>
              <a:rPr lang="en-US" sz="1800" dirty="0"/>
              <a:t>on lifetime </a:t>
            </a:r>
            <a:endParaRPr lang="en-US" sz="1800" dirty="0" smtClean="0"/>
          </a:p>
          <a:p>
            <a:pPr lvl="3"/>
            <a:r>
              <a:rPr lang="en-US" sz="1800" dirty="0" smtClean="0"/>
              <a:t>soft </a:t>
            </a:r>
            <a:r>
              <a:rPr lang="en-US" sz="1800" dirty="0" err="1" smtClean="0"/>
              <a:t>muon</a:t>
            </a:r>
            <a:r>
              <a:rPr lang="en-US" sz="1800" dirty="0" smtClean="0"/>
              <a:t> identification:  </a:t>
            </a:r>
            <a:r>
              <a:rPr lang="en-US" sz="1800" dirty="0" err="1" smtClean="0"/>
              <a:t>p</a:t>
            </a:r>
            <a:r>
              <a:rPr lang="en-US" sz="1800" baseline="-25000" dirty="0" err="1" smtClean="0"/>
              <a:t>T</a:t>
            </a:r>
            <a:r>
              <a:rPr lang="en-US" sz="1800" dirty="0"/>
              <a:t>&gt; 3 no </a:t>
            </a:r>
            <a:r>
              <a:rPr lang="en-US" sz="1800" dirty="0" smtClean="0"/>
              <a:t>isolation</a:t>
            </a:r>
            <a:endParaRPr lang="en-US" sz="1800" dirty="0">
              <a:solidFill>
                <a:srgbClr val="0F6FC6"/>
              </a:solidFill>
            </a:endParaRPr>
          </a:p>
          <a:p>
            <a:pPr marL="822960" lvl="3" indent="0">
              <a:buNone/>
            </a:pPr>
            <a:endParaRPr lang="en-US" sz="1800" dirty="0"/>
          </a:p>
          <a:p>
            <a:pPr lvl="1"/>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12</a:t>
            </a:fld>
            <a:endParaRPr lang="en-US"/>
          </a:p>
        </p:txBody>
      </p:sp>
      <p:sp>
        <p:nvSpPr>
          <p:cNvPr id="8" name="Rectangle 7"/>
          <p:cNvSpPr/>
          <p:nvPr/>
        </p:nvSpPr>
        <p:spPr>
          <a:xfrm>
            <a:off x="1814841" y="5879068"/>
            <a:ext cx="5852656" cy="369332"/>
          </a:xfrm>
          <a:prstGeom prst="rect">
            <a:avLst/>
          </a:prstGeom>
        </p:spPr>
        <p:txBody>
          <a:bodyPr wrap="square">
            <a:spAutoFit/>
          </a:bodyPr>
          <a:lstStyle/>
          <a:p>
            <a:pPr algn="ctr"/>
            <a:r>
              <a:rPr lang="en-US" dirty="0">
                <a:solidFill>
                  <a:srgbClr val="009DD9"/>
                </a:solidFill>
              </a:rPr>
              <a:t>rejects 70% b-quark jets, keeps 95% of light quarks</a:t>
            </a:r>
          </a:p>
        </p:txBody>
      </p:sp>
      <p:pic>
        <p:nvPicPr>
          <p:cNvPr id="9" name="Picture 8"/>
          <p:cNvPicPr>
            <a:picLocks noChangeAspect="1"/>
          </p:cNvPicPr>
          <p:nvPr/>
        </p:nvPicPr>
        <p:blipFill>
          <a:blip r:embed="rId2"/>
          <a:stretch>
            <a:fillRect/>
          </a:stretch>
        </p:blipFill>
        <p:spPr>
          <a:xfrm>
            <a:off x="6874536" y="3592104"/>
            <a:ext cx="1812264" cy="2083748"/>
          </a:xfrm>
          <a:prstGeom prst="rect">
            <a:avLst/>
          </a:prstGeom>
        </p:spPr>
      </p:pic>
    </p:spTree>
    <p:extLst>
      <p:ext uri="{BB962C8B-B14F-4D97-AF65-F5344CB8AC3E}">
        <p14:creationId xmlns:p14="http://schemas.microsoft.com/office/powerpoint/2010/main" val="314582463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Physics Objects </a:t>
            </a:r>
            <a:endParaRPr lang="en-US" dirty="0"/>
          </a:p>
        </p:txBody>
      </p:sp>
      <p:sp>
        <p:nvSpPr>
          <p:cNvPr id="3" name="Content Placeholder 2"/>
          <p:cNvSpPr>
            <a:spLocks noGrp="1"/>
          </p:cNvSpPr>
          <p:nvPr>
            <p:ph idx="1"/>
          </p:nvPr>
        </p:nvSpPr>
        <p:spPr/>
        <p:txBody>
          <a:bodyPr>
            <a:noAutofit/>
          </a:bodyPr>
          <a:lstStyle/>
          <a:p>
            <a:pPr lvl="1"/>
            <a:r>
              <a:rPr lang="en-US" sz="1800" b="1" dirty="0" smtClean="0">
                <a:solidFill>
                  <a:srgbClr val="10CF9B"/>
                </a:solidFill>
              </a:rPr>
              <a:t>Missing transverse energy (MET)</a:t>
            </a:r>
          </a:p>
          <a:p>
            <a:pPr marL="548640" lvl="2" indent="0">
              <a:buNone/>
            </a:pPr>
            <a:r>
              <a:rPr lang="en-US" sz="1800" dirty="0">
                <a:solidFill>
                  <a:srgbClr val="0F6FC6"/>
                </a:solidFill>
              </a:rPr>
              <a:t>B</a:t>
            </a:r>
            <a:r>
              <a:rPr lang="en-US" sz="1800" dirty="0" smtClean="0">
                <a:solidFill>
                  <a:srgbClr val="0F6FC6"/>
                </a:solidFill>
              </a:rPr>
              <a:t>ackgrounds with no genuine MET (</a:t>
            </a:r>
            <a:r>
              <a:rPr lang="en-US" sz="1800" dirty="0" err="1" smtClean="0">
                <a:solidFill>
                  <a:srgbClr val="0F6FC6"/>
                </a:solidFill>
              </a:rPr>
              <a:t>Drell-Yan→l</a:t>
            </a:r>
            <a:r>
              <a:rPr lang="en-US" sz="1800" baseline="30000" dirty="0" err="1" smtClean="0">
                <a:solidFill>
                  <a:srgbClr val="0F6FC6"/>
                </a:solidFill>
              </a:rPr>
              <a:t>+</a:t>
            </a:r>
            <a:r>
              <a:rPr lang="en-US" sz="1800" dirty="0" err="1" smtClean="0">
                <a:solidFill>
                  <a:srgbClr val="0F6FC6"/>
                </a:solidFill>
              </a:rPr>
              <a:t>l</a:t>
            </a:r>
            <a:r>
              <a:rPr lang="en-US" sz="1800" baseline="30000" dirty="0" smtClean="0">
                <a:solidFill>
                  <a:srgbClr val="0F6FC6"/>
                </a:solidFill>
              </a:rPr>
              <a:t>-</a:t>
            </a:r>
            <a:r>
              <a:rPr lang="en-US" sz="1800" dirty="0" smtClean="0">
                <a:solidFill>
                  <a:srgbClr val="0F6FC6"/>
                </a:solidFill>
              </a:rPr>
              <a:t>)</a:t>
            </a:r>
          </a:p>
          <a:p>
            <a:pPr lvl="2"/>
            <a:r>
              <a:rPr lang="en-US" sz="1800" dirty="0"/>
              <a:t>different </a:t>
            </a:r>
            <a:r>
              <a:rPr lang="en-US" sz="1800" dirty="0" smtClean="0"/>
              <a:t>estimators</a:t>
            </a: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13</a:t>
            </a:fld>
            <a:endParaRPr lang="en-US"/>
          </a:p>
        </p:txBody>
      </p:sp>
      <p:pic>
        <p:nvPicPr>
          <p:cNvPr id="6" name="Picture 5"/>
          <p:cNvPicPr>
            <a:picLocks noChangeAspect="1"/>
          </p:cNvPicPr>
          <p:nvPr/>
        </p:nvPicPr>
        <p:blipFill>
          <a:blip r:embed="rId2"/>
          <a:stretch>
            <a:fillRect/>
          </a:stretch>
        </p:blipFill>
        <p:spPr>
          <a:xfrm>
            <a:off x="1043166" y="2630911"/>
            <a:ext cx="3175734" cy="3326959"/>
          </a:xfrm>
          <a:prstGeom prst="rect">
            <a:avLst/>
          </a:prstGeom>
        </p:spPr>
      </p:pic>
      <p:sp>
        <p:nvSpPr>
          <p:cNvPr id="7" name="Rectangle 6"/>
          <p:cNvSpPr/>
          <p:nvPr/>
        </p:nvSpPr>
        <p:spPr>
          <a:xfrm>
            <a:off x="1918091" y="5957870"/>
            <a:ext cx="1603094" cy="338554"/>
          </a:xfrm>
          <a:prstGeom prst="rect">
            <a:avLst/>
          </a:prstGeom>
        </p:spPr>
        <p:txBody>
          <a:bodyPr wrap="square">
            <a:spAutoFit/>
          </a:bodyPr>
          <a:lstStyle/>
          <a:p>
            <a:r>
              <a:rPr lang="en-US" sz="1600" dirty="0" smtClean="0">
                <a:hlinkClick r:id="rId3"/>
              </a:rPr>
              <a:t>PAS HIG-11-014</a:t>
            </a:r>
            <a:endParaRPr lang="en-US" sz="1600" dirty="0" smtClean="0"/>
          </a:p>
        </p:txBody>
      </p:sp>
      <p:sp>
        <p:nvSpPr>
          <p:cNvPr id="8" name="Rectangle 7"/>
          <p:cNvSpPr/>
          <p:nvPr/>
        </p:nvSpPr>
        <p:spPr>
          <a:xfrm>
            <a:off x="4394083" y="2849068"/>
            <a:ext cx="4455591" cy="2862323"/>
          </a:xfrm>
          <a:prstGeom prst="rect">
            <a:avLst/>
          </a:prstGeom>
        </p:spPr>
        <p:txBody>
          <a:bodyPr wrap="square">
            <a:spAutoFit/>
          </a:bodyPr>
          <a:lstStyle/>
          <a:p>
            <a:pPr marL="285750" indent="-285750">
              <a:buFont typeface="Arial"/>
              <a:buChar char="•"/>
            </a:pPr>
            <a:r>
              <a:rPr lang="en-US" dirty="0"/>
              <a:t>Particle Flow MET (PF MET), which  uses all CMS detector subsystems and reconstructs a full list of stable particles</a:t>
            </a:r>
          </a:p>
          <a:p>
            <a:pPr marL="285750" indent="-285750">
              <a:buFont typeface="Arial"/>
              <a:buChar char="•"/>
            </a:pPr>
            <a:r>
              <a:rPr lang="en-US" dirty="0"/>
              <a:t>Tracker MET, that uses charged particles only, and it is less dependent on  pileup  effects </a:t>
            </a:r>
          </a:p>
          <a:p>
            <a:pPr marL="285750" indent="-285750">
              <a:buFont typeface="Arial"/>
              <a:buChar char="•"/>
            </a:pPr>
            <a:r>
              <a:rPr lang="en-US" dirty="0"/>
              <a:t>Projected MET </a:t>
            </a:r>
            <a:r>
              <a:rPr lang="en-US" dirty="0" smtClean="0"/>
              <a:t> </a:t>
            </a:r>
          </a:p>
          <a:p>
            <a:pPr marL="742950" lvl="1" indent="-285750">
              <a:buFont typeface="Arial"/>
              <a:buChar char="•"/>
            </a:pPr>
            <a:r>
              <a:rPr lang="en-US" dirty="0" smtClean="0"/>
              <a:t>MET</a:t>
            </a:r>
            <a:r>
              <a:rPr lang="en-US" dirty="0"/>
              <a:t>*sin[min(π/2,ΔΦ</a:t>
            </a:r>
            <a:r>
              <a:rPr lang="en-US" baseline="-25000" dirty="0"/>
              <a:t>MET-closest lepton</a:t>
            </a:r>
            <a:r>
              <a:rPr lang="en-US" dirty="0"/>
              <a:t>)]</a:t>
            </a:r>
          </a:p>
          <a:p>
            <a:pPr marL="285750" indent="-285750">
              <a:buFont typeface="Arial"/>
              <a:buChar char="•"/>
            </a:pPr>
            <a:r>
              <a:rPr lang="en-US" dirty="0"/>
              <a:t>MET estimator: </a:t>
            </a:r>
            <a:r>
              <a:rPr lang="en-US" b="1" dirty="0"/>
              <a:t>min</a:t>
            </a:r>
            <a:r>
              <a:rPr lang="en-US" dirty="0"/>
              <a:t> 2 projected MET quantities, </a:t>
            </a:r>
            <a:r>
              <a:rPr lang="en-US" b="1" dirty="0"/>
              <a:t>PF and Tracker </a:t>
            </a:r>
            <a:r>
              <a:rPr lang="en-US" b="1" dirty="0" smtClean="0"/>
              <a:t>MET</a:t>
            </a:r>
            <a:endParaRPr lang="en-US" b="1" dirty="0"/>
          </a:p>
        </p:txBody>
      </p:sp>
    </p:spTree>
    <p:extLst>
      <p:ext uri="{BB962C8B-B14F-4D97-AF65-F5344CB8AC3E}">
        <p14:creationId xmlns:p14="http://schemas.microsoft.com/office/powerpoint/2010/main" val="21521963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r="49223"/>
          <a:stretch/>
        </p:blipFill>
        <p:spPr>
          <a:xfrm>
            <a:off x="1192848" y="3272657"/>
            <a:ext cx="3426107" cy="3328418"/>
          </a:xfrm>
          <a:prstGeom prst="rect">
            <a:avLst/>
          </a:prstGeom>
        </p:spPr>
      </p:pic>
      <p:pic>
        <p:nvPicPr>
          <p:cNvPr id="7" name="Picture 2"/>
          <p:cNvPicPr>
            <a:picLocks noChangeAspect="1" noChangeArrowheads="1"/>
          </p:cNvPicPr>
          <p:nvPr/>
        </p:nvPicPr>
        <p:blipFill>
          <a:blip r:embed="rId3" cstate="print"/>
          <a:srcRect/>
          <a:stretch>
            <a:fillRect/>
          </a:stretch>
        </p:blipFill>
        <p:spPr bwMode="auto">
          <a:xfrm>
            <a:off x="5476478" y="3411612"/>
            <a:ext cx="1786297" cy="158365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Kinematics of the signal</a:t>
            </a:r>
            <a:endParaRPr lang="en-US" dirty="0"/>
          </a:p>
        </p:txBody>
      </p:sp>
      <p:sp>
        <p:nvSpPr>
          <p:cNvPr id="3" name="Content Placeholder 2"/>
          <p:cNvSpPr>
            <a:spLocks noGrp="1"/>
          </p:cNvSpPr>
          <p:nvPr>
            <p:ph idx="1"/>
          </p:nvPr>
        </p:nvSpPr>
        <p:spPr/>
        <p:txBody>
          <a:bodyPr>
            <a:normAutofit/>
          </a:bodyPr>
          <a:lstStyle/>
          <a:p>
            <a:r>
              <a:rPr lang="en-US" sz="1800" dirty="0" smtClean="0"/>
              <a:t>Some backgrounds have the exact same final state, WW→2l2ν is the clearest case and the almost irreducible one</a:t>
            </a:r>
          </a:p>
          <a:p>
            <a:r>
              <a:rPr lang="en-US" sz="1800" dirty="0" smtClean="0"/>
              <a:t>There are three main observables to separate the signal from backgrounds:</a:t>
            </a:r>
          </a:p>
          <a:p>
            <a:pPr lvl="1"/>
            <a:r>
              <a:rPr lang="en-US" sz="1800" b="1" dirty="0" err="1" smtClean="0">
                <a:solidFill>
                  <a:schemeClr val="accent2"/>
                </a:solidFill>
              </a:rPr>
              <a:t>ΔΦ</a:t>
            </a:r>
            <a:r>
              <a:rPr lang="en-US" sz="1800" b="1" baseline="-25000" dirty="0" err="1" smtClean="0">
                <a:solidFill>
                  <a:schemeClr val="accent2"/>
                </a:solidFill>
              </a:rPr>
              <a:t>ll</a:t>
            </a:r>
            <a:r>
              <a:rPr lang="en-US" sz="1800" b="1" dirty="0" smtClean="0">
                <a:solidFill>
                  <a:schemeClr val="accent2"/>
                </a:solidFill>
              </a:rPr>
              <a:t>: </a:t>
            </a:r>
            <a:r>
              <a:rPr lang="en-US" sz="1800" dirty="0"/>
              <a:t>opening angle between the two leptons </a:t>
            </a:r>
            <a:r>
              <a:rPr lang="en-US" sz="1800" dirty="0" smtClean="0"/>
              <a:t>in the transverse plane to the beam, correlated to the spin of the Higgs boson </a:t>
            </a:r>
          </a:p>
          <a:p>
            <a:endParaRPr lang="en-US" sz="1800" dirty="0" smtClean="0"/>
          </a:p>
          <a:p>
            <a:pPr lvl="1"/>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14</a:t>
            </a:fld>
            <a:endParaRPr lang="en-US"/>
          </a:p>
        </p:txBody>
      </p:sp>
      <p:sp>
        <p:nvSpPr>
          <p:cNvPr id="11" name="TextBox 10"/>
          <p:cNvSpPr txBox="1"/>
          <p:nvPr/>
        </p:nvSpPr>
        <p:spPr>
          <a:xfrm>
            <a:off x="6498358" y="4370411"/>
            <a:ext cx="1278753" cy="646331"/>
          </a:xfrm>
          <a:prstGeom prst="rect">
            <a:avLst/>
          </a:prstGeom>
          <a:noFill/>
        </p:spPr>
        <p:txBody>
          <a:bodyPr wrap="none" rtlCol="0">
            <a:spAutoFit/>
          </a:bodyPr>
          <a:lstStyle/>
          <a:p>
            <a:pPr algn="ctr"/>
            <a:r>
              <a:rPr lang="en-US" dirty="0" smtClean="0"/>
              <a:t>7 TeV paper</a:t>
            </a:r>
          </a:p>
          <a:p>
            <a:pPr algn="ctr"/>
            <a:r>
              <a:rPr lang="en-US" dirty="0" smtClean="0"/>
              <a:t>data</a:t>
            </a:r>
            <a:endParaRPr lang="en-US" dirty="0"/>
          </a:p>
        </p:txBody>
      </p:sp>
    </p:spTree>
    <p:extLst>
      <p:ext uri="{BB962C8B-B14F-4D97-AF65-F5344CB8AC3E}">
        <p14:creationId xmlns:p14="http://schemas.microsoft.com/office/powerpoint/2010/main" val="1759265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Kinematics of the signal</a:t>
            </a:r>
            <a:endParaRPr lang="en-US" dirty="0"/>
          </a:p>
        </p:txBody>
      </p:sp>
      <p:sp>
        <p:nvSpPr>
          <p:cNvPr id="3" name="Content Placeholder 2"/>
          <p:cNvSpPr>
            <a:spLocks noGrp="1"/>
          </p:cNvSpPr>
          <p:nvPr>
            <p:ph idx="1"/>
          </p:nvPr>
        </p:nvSpPr>
        <p:spPr/>
        <p:txBody>
          <a:bodyPr>
            <a:normAutofit/>
          </a:bodyPr>
          <a:lstStyle/>
          <a:p>
            <a:r>
              <a:rPr lang="en-US" sz="1800" dirty="0" smtClean="0"/>
              <a:t>Some backgrounds have the exact same final state, WW→2l2ν is the clearest case and the almost irreducible one</a:t>
            </a:r>
          </a:p>
          <a:p>
            <a:r>
              <a:rPr lang="en-US" sz="1800" dirty="0" smtClean="0"/>
              <a:t>There are three main observables to separate the signal from backgrounds:</a:t>
            </a:r>
          </a:p>
          <a:p>
            <a:pPr lvl="1"/>
            <a:r>
              <a:rPr lang="en-US" sz="1800" b="1" dirty="0" err="1" smtClean="0">
                <a:solidFill>
                  <a:schemeClr val="accent2"/>
                </a:solidFill>
              </a:rPr>
              <a:t>ΔΦ</a:t>
            </a:r>
            <a:r>
              <a:rPr lang="en-US" sz="1800" b="1" baseline="-25000" dirty="0" err="1" smtClean="0">
                <a:solidFill>
                  <a:schemeClr val="accent2"/>
                </a:solidFill>
              </a:rPr>
              <a:t>ll</a:t>
            </a:r>
            <a:r>
              <a:rPr lang="en-US" sz="1800" b="1" dirty="0" smtClean="0">
                <a:solidFill>
                  <a:schemeClr val="accent2"/>
                </a:solidFill>
              </a:rPr>
              <a:t>: </a:t>
            </a:r>
            <a:r>
              <a:rPr lang="en-US" sz="1800" dirty="0"/>
              <a:t>opening angle between the two leptons </a:t>
            </a:r>
            <a:r>
              <a:rPr lang="en-US" sz="1800" dirty="0" smtClean="0"/>
              <a:t>in the transverse plane to the beam, correlated to the spin of the Higgs boson </a:t>
            </a:r>
          </a:p>
          <a:p>
            <a:pPr lvl="1"/>
            <a:r>
              <a:rPr lang="en-US" sz="1800" b="1" dirty="0" err="1" smtClean="0">
                <a:solidFill>
                  <a:schemeClr val="accent3"/>
                </a:solidFill>
              </a:rPr>
              <a:t>m</a:t>
            </a:r>
            <a:r>
              <a:rPr lang="en-US" sz="1800" b="1" baseline="-25000" dirty="0" err="1" smtClean="0">
                <a:solidFill>
                  <a:schemeClr val="accent3"/>
                </a:solidFill>
              </a:rPr>
              <a:t>ll</a:t>
            </a:r>
            <a:r>
              <a:rPr lang="en-US" sz="1800" b="1" dirty="0" smtClean="0">
                <a:solidFill>
                  <a:schemeClr val="accent3"/>
                </a:solidFill>
              </a:rPr>
              <a:t>: </a:t>
            </a:r>
            <a:r>
              <a:rPr lang="en-US" sz="1800" dirty="0" smtClean="0"/>
              <a:t>dilepton mass, one </a:t>
            </a:r>
            <a:r>
              <a:rPr lang="en-US" sz="1800" dirty="0"/>
              <a:t>of the most </a:t>
            </a:r>
            <a:r>
              <a:rPr lang="en-US" sz="1800" dirty="0" smtClean="0"/>
              <a:t>discriminating </a:t>
            </a:r>
            <a:r>
              <a:rPr lang="en-US" sz="1800" dirty="0"/>
              <a:t>kinematic variables for a Higgs boson with low mass, </a:t>
            </a:r>
            <a:r>
              <a:rPr lang="en-US" sz="1800" dirty="0" smtClean="0"/>
              <a:t>in particular against Z</a:t>
            </a:r>
            <a:r>
              <a:rPr lang="en-US" sz="1800" dirty="0"/>
              <a:t>/</a:t>
            </a:r>
            <a:r>
              <a:rPr lang="en-US" sz="1800" dirty="0" err="1"/>
              <a:t>γ</a:t>
            </a:r>
            <a:r>
              <a:rPr lang="en-US" sz="1800" dirty="0"/>
              <a:t>∗→ </a:t>
            </a:r>
            <a:r>
              <a:rPr lang="en-US" sz="1800" dirty="0" err="1" smtClean="0"/>
              <a:t>ll</a:t>
            </a:r>
            <a:endParaRPr lang="en-US" dirty="0" smtClean="0"/>
          </a:p>
          <a:p>
            <a:endParaRPr lang="en-US" sz="1800" dirty="0" smtClean="0"/>
          </a:p>
          <a:p>
            <a:pPr lvl="1"/>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15</a:t>
            </a:fld>
            <a:endParaRPr lang="en-US"/>
          </a:p>
        </p:txBody>
      </p:sp>
      <p:pic>
        <p:nvPicPr>
          <p:cNvPr id="9" name="Picture 8"/>
          <p:cNvPicPr>
            <a:picLocks noChangeAspect="1"/>
          </p:cNvPicPr>
          <p:nvPr/>
        </p:nvPicPr>
        <p:blipFill>
          <a:blip r:embed="rId2"/>
          <a:stretch>
            <a:fillRect/>
          </a:stretch>
        </p:blipFill>
        <p:spPr>
          <a:xfrm>
            <a:off x="1757346" y="3866068"/>
            <a:ext cx="2818108" cy="2806715"/>
          </a:xfrm>
          <a:prstGeom prst="rect">
            <a:avLst/>
          </a:prstGeom>
        </p:spPr>
      </p:pic>
      <p:sp>
        <p:nvSpPr>
          <p:cNvPr id="11" name="TextBox 10"/>
          <p:cNvSpPr txBox="1"/>
          <p:nvPr/>
        </p:nvSpPr>
        <p:spPr>
          <a:xfrm>
            <a:off x="4782682" y="5859270"/>
            <a:ext cx="1264339" cy="307777"/>
          </a:xfrm>
          <a:prstGeom prst="rect">
            <a:avLst/>
          </a:prstGeom>
          <a:noFill/>
        </p:spPr>
        <p:txBody>
          <a:bodyPr wrap="none" rtlCol="0">
            <a:spAutoFit/>
          </a:bodyPr>
          <a:lstStyle/>
          <a:p>
            <a:r>
              <a:rPr lang="en-US" sz="1400" dirty="0" smtClean="0"/>
              <a:t>7 TeV paper eµ</a:t>
            </a:r>
            <a:endParaRPr lang="en-US" sz="1400" dirty="0"/>
          </a:p>
        </p:txBody>
      </p:sp>
    </p:spTree>
    <p:extLst>
      <p:ext uri="{BB962C8B-B14F-4D97-AF65-F5344CB8AC3E}">
        <p14:creationId xmlns:p14="http://schemas.microsoft.com/office/powerpoint/2010/main" val="21569670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056667" y="3587830"/>
            <a:ext cx="2643935" cy="3080383"/>
          </a:xfrm>
          <a:prstGeom prst="rect">
            <a:avLst/>
          </a:prstGeom>
        </p:spPr>
      </p:pic>
      <p:sp>
        <p:nvSpPr>
          <p:cNvPr id="2" name="Title 1"/>
          <p:cNvSpPr>
            <a:spLocks noGrp="1"/>
          </p:cNvSpPr>
          <p:nvPr>
            <p:ph type="title"/>
          </p:nvPr>
        </p:nvSpPr>
        <p:spPr/>
        <p:txBody>
          <a:bodyPr/>
          <a:lstStyle/>
          <a:p>
            <a:r>
              <a:rPr lang="en-US" dirty="0" smtClean="0"/>
              <a:t>Kinematics of the signal</a:t>
            </a:r>
            <a:endParaRPr lang="en-US" dirty="0"/>
          </a:p>
        </p:txBody>
      </p:sp>
      <p:sp>
        <p:nvSpPr>
          <p:cNvPr id="3" name="Content Placeholder 2"/>
          <p:cNvSpPr>
            <a:spLocks noGrp="1"/>
          </p:cNvSpPr>
          <p:nvPr>
            <p:ph idx="1"/>
          </p:nvPr>
        </p:nvSpPr>
        <p:spPr/>
        <p:txBody>
          <a:bodyPr>
            <a:normAutofit/>
          </a:bodyPr>
          <a:lstStyle/>
          <a:p>
            <a:r>
              <a:rPr lang="en-US" sz="1800" dirty="0" smtClean="0"/>
              <a:t>Some backgrounds have the exact same final state, WW→2l2ν is the clearest case and the almost irreducible one</a:t>
            </a:r>
          </a:p>
          <a:p>
            <a:r>
              <a:rPr lang="en-US" sz="1800" dirty="0" smtClean="0"/>
              <a:t>There are three main observables to separate the signal from backgrounds:</a:t>
            </a:r>
          </a:p>
          <a:p>
            <a:pPr lvl="1"/>
            <a:r>
              <a:rPr lang="en-US" sz="1800" b="1" dirty="0" err="1" smtClean="0">
                <a:solidFill>
                  <a:schemeClr val="accent2"/>
                </a:solidFill>
              </a:rPr>
              <a:t>ΔΦ</a:t>
            </a:r>
            <a:r>
              <a:rPr lang="en-US" sz="1800" b="1" baseline="-25000" dirty="0" err="1" smtClean="0">
                <a:solidFill>
                  <a:schemeClr val="accent2"/>
                </a:solidFill>
              </a:rPr>
              <a:t>ll</a:t>
            </a:r>
            <a:r>
              <a:rPr lang="en-US" sz="1800" b="1" dirty="0" smtClean="0">
                <a:solidFill>
                  <a:schemeClr val="accent2"/>
                </a:solidFill>
              </a:rPr>
              <a:t>: </a:t>
            </a:r>
            <a:r>
              <a:rPr lang="en-US" sz="1800" dirty="0"/>
              <a:t>opening angle between the two leptons </a:t>
            </a:r>
            <a:r>
              <a:rPr lang="en-US" sz="1800" dirty="0" smtClean="0"/>
              <a:t>in the transverse plane to the beam, correlated to the spin of the Higgs boson </a:t>
            </a:r>
          </a:p>
          <a:p>
            <a:pPr lvl="1"/>
            <a:r>
              <a:rPr lang="en-US" sz="1800" b="1" dirty="0" err="1">
                <a:solidFill>
                  <a:schemeClr val="accent3"/>
                </a:solidFill>
              </a:rPr>
              <a:t>m</a:t>
            </a:r>
            <a:r>
              <a:rPr lang="en-US" sz="1800" b="1" baseline="-25000" dirty="0" err="1" smtClean="0">
                <a:solidFill>
                  <a:schemeClr val="accent3"/>
                </a:solidFill>
              </a:rPr>
              <a:t>ll</a:t>
            </a:r>
            <a:r>
              <a:rPr lang="en-US" sz="1800" b="1" dirty="0" smtClean="0">
                <a:solidFill>
                  <a:schemeClr val="accent3"/>
                </a:solidFill>
              </a:rPr>
              <a:t>: </a:t>
            </a:r>
            <a:r>
              <a:rPr lang="en-US" sz="1800" dirty="0" smtClean="0"/>
              <a:t>dilepton mass, one </a:t>
            </a:r>
            <a:r>
              <a:rPr lang="en-US" sz="1800" dirty="0"/>
              <a:t>of the most </a:t>
            </a:r>
            <a:r>
              <a:rPr lang="en-US" sz="1800" dirty="0" smtClean="0"/>
              <a:t>discriminating </a:t>
            </a:r>
            <a:r>
              <a:rPr lang="en-US" sz="1800" dirty="0"/>
              <a:t>kinematic variables for a Higgs boson with low mass, </a:t>
            </a:r>
            <a:r>
              <a:rPr lang="en-US" sz="1800" dirty="0" smtClean="0"/>
              <a:t>in particular against </a:t>
            </a:r>
            <a:r>
              <a:rPr lang="en-US" sz="1800" dirty="0"/>
              <a:t>Z/</a:t>
            </a:r>
            <a:r>
              <a:rPr lang="en-US" sz="1800" dirty="0" err="1"/>
              <a:t>γ</a:t>
            </a:r>
            <a:r>
              <a:rPr lang="en-US" sz="1800" dirty="0"/>
              <a:t>∗→ </a:t>
            </a:r>
            <a:r>
              <a:rPr lang="en-US" sz="1800" dirty="0" err="1" smtClean="0"/>
              <a:t>ll</a:t>
            </a:r>
            <a:endParaRPr lang="en-US" dirty="0" smtClean="0"/>
          </a:p>
          <a:p>
            <a:pPr lvl="1"/>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16</a:t>
            </a:fld>
            <a:endParaRPr lang="en-US"/>
          </a:p>
        </p:txBody>
      </p:sp>
      <p:sp>
        <p:nvSpPr>
          <p:cNvPr id="9" name="Content Placeholder 2"/>
          <p:cNvSpPr txBox="1">
            <a:spLocks/>
          </p:cNvSpPr>
          <p:nvPr/>
        </p:nvSpPr>
        <p:spPr>
          <a:xfrm>
            <a:off x="3453666" y="3852156"/>
            <a:ext cx="5480022" cy="124487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457200" lvl="2"/>
            <a:r>
              <a:rPr lang="en-US" b="1" dirty="0" err="1" smtClean="0">
                <a:solidFill>
                  <a:schemeClr val="accent5"/>
                </a:solidFill>
              </a:rPr>
              <a:t>m</a:t>
            </a:r>
            <a:r>
              <a:rPr lang="en-US" b="1" baseline="-25000" dirty="0" err="1" smtClean="0">
                <a:solidFill>
                  <a:schemeClr val="accent5"/>
                </a:solidFill>
              </a:rPr>
              <a:t>T</a:t>
            </a:r>
            <a:r>
              <a:rPr lang="en-US" b="1" dirty="0" smtClean="0">
                <a:solidFill>
                  <a:schemeClr val="accent5"/>
                </a:solidFill>
              </a:rPr>
              <a:t>: </a:t>
            </a:r>
            <a:r>
              <a:rPr lang="en-US" dirty="0" smtClean="0"/>
              <a:t>the transverse mass of the final state objects which scales with the Higgs mass defined here as </a:t>
            </a:r>
          </a:p>
          <a:p>
            <a:pPr marL="0" indent="0">
              <a:buNone/>
            </a:pPr>
            <a:endParaRPr lang="en-US" sz="1800" dirty="0" smtClean="0"/>
          </a:p>
        </p:txBody>
      </p:sp>
      <p:sp>
        <p:nvSpPr>
          <p:cNvPr id="10" name="Rectangle 9"/>
          <p:cNvSpPr/>
          <p:nvPr/>
        </p:nvSpPr>
        <p:spPr>
          <a:xfrm>
            <a:off x="3693670" y="5860084"/>
            <a:ext cx="2952371" cy="523220"/>
          </a:xfrm>
          <a:prstGeom prst="rect">
            <a:avLst/>
          </a:prstGeom>
        </p:spPr>
        <p:txBody>
          <a:bodyPr wrap="square">
            <a:spAutoFit/>
          </a:bodyPr>
          <a:lstStyle/>
          <a:p>
            <a:r>
              <a:rPr lang="en-US" sz="1400" dirty="0" smtClean="0">
                <a:hlinkClick r:id="rId3"/>
              </a:rPr>
              <a:t>PAS HIG-12-042</a:t>
            </a:r>
            <a:endParaRPr lang="en-US" sz="1400" dirty="0" smtClean="0"/>
          </a:p>
          <a:p>
            <a:r>
              <a:rPr lang="en-US" sz="1400" dirty="0" smtClean="0"/>
              <a:t>H→WW PAS for HCP 2012</a:t>
            </a:r>
            <a:endParaRPr lang="en-US" sz="1400" dirty="0"/>
          </a:p>
        </p:txBody>
      </p:sp>
      <p:pic>
        <p:nvPicPr>
          <p:cNvPr id="6" name="Picture 5"/>
          <p:cNvPicPr>
            <a:picLocks noChangeAspect="1"/>
          </p:cNvPicPr>
          <p:nvPr/>
        </p:nvPicPr>
        <p:blipFill>
          <a:blip r:embed="rId4"/>
          <a:stretch>
            <a:fillRect/>
          </a:stretch>
        </p:blipFill>
        <p:spPr>
          <a:xfrm>
            <a:off x="4267686" y="4553046"/>
            <a:ext cx="4134647" cy="327497"/>
          </a:xfrm>
          <a:prstGeom prst="rect">
            <a:avLst/>
          </a:prstGeom>
        </p:spPr>
      </p:pic>
    </p:spTree>
    <p:extLst>
      <p:ext uri="{BB962C8B-B14F-4D97-AF65-F5344CB8AC3E}">
        <p14:creationId xmlns:p14="http://schemas.microsoft.com/office/powerpoint/2010/main" val="17592652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the WW selection</a:t>
            </a:r>
            <a:endParaRPr lang="en-US" dirty="0"/>
          </a:p>
        </p:txBody>
      </p:sp>
      <p:sp>
        <p:nvSpPr>
          <p:cNvPr id="3" name="Content Placeholder 2"/>
          <p:cNvSpPr>
            <a:spLocks noGrp="1"/>
          </p:cNvSpPr>
          <p:nvPr>
            <p:ph idx="1"/>
          </p:nvPr>
        </p:nvSpPr>
        <p:spPr/>
        <p:txBody>
          <a:bodyPr>
            <a:noAutofit/>
          </a:bodyPr>
          <a:lstStyle/>
          <a:p>
            <a:r>
              <a:rPr lang="en-US" sz="1800" b="1" dirty="0"/>
              <a:t>E</a:t>
            </a:r>
            <a:r>
              <a:rPr lang="en-US" sz="1800" b="1" dirty="0" smtClean="0"/>
              <a:t>xactly </a:t>
            </a:r>
            <a:r>
              <a:rPr lang="en-US" sz="1800" b="1" dirty="0"/>
              <a:t>two </a:t>
            </a:r>
            <a:r>
              <a:rPr lang="en-US" sz="1800" b="1" dirty="0" smtClean="0"/>
              <a:t>leptons, eµ, with opposite </a:t>
            </a:r>
            <a:r>
              <a:rPr lang="en-US" sz="1800" b="1" dirty="0"/>
              <a:t>charge, </a:t>
            </a:r>
            <a:r>
              <a:rPr lang="en-US" sz="1800" b="1" dirty="0" err="1"/>
              <a:t>p</a:t>
            </a:r>
            <a:r>
              <a:rPr lang="en-US" sz="1800" b="1" baseline="-25000" dirty="0" err="1"/>
              <a:t>T</a:t>
            </a:r>
            <a:r>
              <a:rPr lang="en-US" sz="1800" b="1" dirty="0"/>
              <a:t> &gt; 20, 10 </a:t>
            </a:r>
            <a:r>
              <a:rPr lang="en-US" sz="1800" b="1" dirty="0" err="1"/>
              <a:t>GeV</a:t>
            </a:r>
            <a:r>
              <a:rPr lang="en-US" sz="1800" b="1" dirty="0"/>
              <a:t> </a:t>
            </a:r>
            <a:endParaRPr lang="en-US" sz="1800" b="1" dirty="0" smtClean="0"/>
          </a:p>
          <a:p>
            <a:r>
              <a:rPr lang="en-US" sz="1800" b="1" dirty="0" smtClean="0"/>
              <a:t>MET</a:t>
            </a:r>
            <a:r>
              <a:rPr lang="en-US" sz="1800" dirty="0" smtClean="0"/>
              <a:t> estimator </a:t>
            </a:r>
            <a:r>
              <a:rPr lang="en-US" sz="1800" b="1" dirty="0"/>
              <a:t>&gt; 20 </a:t>
            </a:r>
            <a:r>
              <a:rPr lang="en-US" sz="1800" b="1" dirty="0" smtClean="0"/>
              <a:t> </a:t>
            </a:r>
            <a:r>
              <a:rPr lang="en-US" sz="1800" b="1" dirty="0" err="1" smtClean="0"/>
              <a:t>GeV</a:t>
            </a:r>
            <a:endParaRPr lang="en-US" sz="1800" b="1" dirty="0" smtClean="0"/>
          </a:p>
          <a:p>
            <a:r>
              <a:rPr lang="en-US" sz="1800" b="1" dirty="0" smtClean="0"/>
              <a:t>Exactly 0 or exactly 1 jet</a:t>
            </a:r>
            <a:endParaRPr lang="en-US" sz="700" dirty="0"/>
          </a:p>
          <a:p>
            <a:r>
              <a:rPr lang="en-US" sz="1800" dirty="0" smtClean="0"/>
              <a:t>A </a:t>
            </a:r>
            <a:r>
              <a:rPr lang="en-US" sz="1800" dirty="0" smtClean="0">
                <a:solidFill>
                  <a:srgbClr val="000000"/>
                </a:solidFill>
              </a:rPr>
              <a:t>region with: </a:t>
            </a:r>
            <a:r>
              <a:rPr lang="en-US" sz="1800" b="1" dirty="0" smtClean="0">
                <a:solidFill>
                  <a:srgbClr val="0BD0D9"/>
                </a:solidFill>
              </a:rPr>
              <a:t>reasonable </a:t>
            </a:r>
            <a:r>
              <a:rPr lang="en-US" sz="1800" b="1" dirty="0">
                <a:solidFill>
                  <a:srgbClr val="0BD0D9"/>
                </a:solidFill>
              </a:rPr>
              <a:t>S/</a:t>
            </a:r>
            <a:r>
              <a:rPr lang="en-US" sz="1800" b="1" dirty="0" smtClean="0">
                <a:solidFill>
                  <a:srgbClr val="0BD0D9"/>
                </a:solidFill>
              </a:rPr>
              <a:t>B and a </a:t>
            </a:r>
            <a:r>
              <a:rPr lang="en-US" sz="1800" b="1" dirty="0">
                <a:solidFill>
                  <a:srgbClr val="0BD0D9"/>
                </a:solidFill>
              </a:rPr>
              <a:t>good description of </a:t>
            </a:r>
            <a:r>
              <a:rPr lang="en-US" sz="1800" b="1" dirty="0" smtClean="0">
                <a:solidFill>
                  <a:srgbClr val="0BD0D9"/>
                </a:solidFill>
              </a:rPr>
              <a:t>background </a:t>
            </a:r>
            <a:endParaRPr lang="en-US" sz="1800" dirty="0" smtClean="0"/>
          </a:p>
          <a:p>
            <a:pPr lvl="1"/>
            <a:r>
              <a:rPr lang="en-US" sz="1800" dirty="0" err="1" smtClean="0"/>
              <a:t>m</a:t>
            </a:r>
            <a:r>
              <a:rPr lang="en-US" sz="1800" baseline="-25000" dirty="0" err="1" smtClean="0"/>
              <a:t>ll</a:t>
            </a:r>
            <a:r>
              <a:rPr lang="en-US" sz="1800" dirty="0" smtClean="0"/>
              <a:t> </a:t>
            </a:r>
            <a:r>
              <a:rPr lang="en-US" sz="1800" dirty="0"/>
              <a:t>&gt; 12 </a:t>
            </a:r>
            <a:r>
              <a:rPr lang="en-US" sz="1800" dirty="0" err="1" smtClean="0"/>
              <a:t>GeV</a:t>
            </a:r>
            <a:endParaRPr lang="en-US" sz="1800" dirty="0"/>
          </a:p>
          <a:p>
            <a:pPr lvl="1"/>
            <a:r>
              <a:rPr lang="en-US" sz="1800" dirty="0" err="1" smtClean="0"/>
              <a:t>p</a:t>
            </a:r>
            <a:r>
              <a:rPr lang="en-US" sz="1800" baseline="-25000" dirty="0" err="1" smtClean="0"/>
              <a:t>T</a:t>
            </a:r>
            <a:r>
              <a:rPr lang="en-US" sz="1800" baseline="30000" dirty="0" err="1" smtClean="0"/>
              <a:t>ll</a:t>
            </a:r>
            <a:r>
              <a:rPr lang="en-US" sz="1800" dirty="0" smtClean="0"/>
              <a:t> &gt; 30 </a:t>
            </a:r>
            <a:r>
              <a:rPr lang="en-US" sz="1800" dirty="0" err="1" smtClean="0"/>
              <a:t>GeV</a:t>
            </a:r>
            <a:endParaRPr lang="en-US" sz="1800" dirty="0" smtClean="0"/>
          </a:p>
          <a:p>
            <a:pPr lvl="1"/>
            <a:r>
              <a:rPr lang="en-US" sz="1800" dirty="0" err="1" smtClean="0"/>
              <a:t>m</a:t>
            </a:r>
            <a:r>
              <a:rPr lang="en-US" sz="1800" baseline="-25000" dirty="0" err="1" smtClean="0"/>
              <a:t>T</a:t>
            </a:r>
            <a:r>
              <a:rPr lang="en-US" sz="1800" dirty="0" smtClean="0"/>
              <a:t> </a:t>
            </a:r>
            <a:r>
              <a:rPr lang="en-US" sz="1800" dirty="0"/>
              <a:t>&gt; 30 </a:t>
            </a:r>
            <a:r>
              <a:rPr lang="en-US" sz="1800" dirty="0" err="1" smtClean="0"/>
              <a:t>GeV</a:t>
            </a:r>
            <a:endParaRPr lang="en-US" sz="1800" dirty="0" smtClean="0"/>
          </a:p>
          <a:p>
            <a:pPr lvl="1"/>
            <a:r>
              <a:rPr lang="en-US" sz="1800" dirty="0" smtClean="0"/>
              <a:t>Veto events with b-jets (b-tagging and soft µ)</a:t>
            </a:r>
            <a:endParaRPr lang="en-US" sz="1200" dirty="0" smtClean="0"/>
          </a:p>
          <a:p>
            <a:r>
              <a:rPr lang="en-US" sz="1800" dirty="0" smtClean="0"/>
              <a:t>For the same flavor (</a:t>
            </a:r>
            <a:r>
              <a:rPr lang="en-US" sz="1800" dirty="0" err="1" smtClean="0"/>
              <a:t>ee</a:t>
            </a:r>
            <a:r>
              <a:rPr lang="en-US" sz="1800" dirty="0" smtClean="0"/>
              <a:t>/µµ) case, additional cuts around the Z mass peak, and for other production modes different cuts are applied, </a:t>
            </a:r>
            <a:r>
              <a:rPr lang="en-US" sz="1800" dirty="0"/>
              <a:t>like VBF (the second most important</a:t>
            </a:r>
            <a:r>
              <a:rPr lang="en-US" sz="1800" dirty="0" smtClean="0"/>
              <a:t>) that has cuts on </a:t>
            </a:r>
            <a:r>
              <a:rPr lang="en-US" sz="1800" dirty="0" err="1" smtClean="0"/>
              <a:t>Δη</a:t>
            </a:r>
            <a:r>
              <a:rPr lang="en-US" sz="1800" baseline="-25000" dirty="0" err="1" smtClean="0"/>
              <a:t>jj</a:t>
            </a:r>
            <a:r>
              <a:rPr lang="en-US" sz="1800" dirty="0" smtClean="0"/>
              <a:t> or </a:t>
            </a:r>
            <a:r>
              <a:rPr lang="en-US" sz="1800" dirty="0" err="1" smtClean="0"/>
              <a:t>m</a:t>
            </a:r>
            <a:r>
              <a:rPr lang="en-US" sz="1800" baseline="-25000" dirty="0" err="1" smtClean="0"/>
              <a:t>jj</a:t>
            </a:r>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17</a:t>
            </a:fld>
            <a:endParaRPr lang="en-US"/>
          </a:p>
        </p:txBody>
      </p:sp>
      <p:pic>
        <p:nvPicPr>
          <p:cNvPr id="6" name="Picture 5"/>
          <p:cNvPicPr>
            <a:picLocks noChangeAspect="1"/>
          </p:cNvPicPr>
          <p:nvPr/>
        </p:nvPicPr>
        <p:blipFill rotWithShape="1">
          <a:blip r:embed="rId2"/>
          <a:srcRect b="51001"/>
          <a:stretch/>
        </p:blipFill>
        <p:spPr>
          <a:xfrm>
            <a:off x="5622484" y="5358907"/>
            <a:ext cx="2988116" cy="1239330"/>
          </a:xfrm>
          <a:prstGeom prst="rect">
            <a:avLst/>
          </a:prstGeom>
        </p:spPr>
      </p:pic>
    </p:spTree>
    <p:extLst>
      <p:ext uri="{BB962C8B-B14F-4D97-AF65-F5344CB8AC3E}">
        <p14:creationId xmlns:p14="http://schemas.microsoft.com/office/powerpoint/2010/main" val="1866099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strategy</a:t>
            </a:r>
            <a:endParaRPr lang="en-US" dirty="0"/>
          </a:p>
        </p:txBody>
      </p:sp>
      <p:sp>
        <p:nvSpPr>
          <p:cNvPr id="3" name="Content Placeholder 2"/>
          <p:cNvSpPr>
            <a:spLocks noGrp="1"/>
          </p:cNvSpPr>
          <p:nvPr>
            <p:ph idx="1"/>
          </p:nvPr>
        </p:nvSpPr>
        <p:spPr>
          <a:xfrm>
            <a:off x="1435608" y="4106256"/>
            <a:ext cx="7498080" cy="1879362"/>
          </a:xfrm>
        </p:spPr>
        <p:txBody>
          <a:bodyPr>
            <a:noAutofit/>
          </a:bodyPr>
          <a:lstStyle/>
          <a:p>
            <a:r>
              <a:rPr lang="en-US" sz="1800" dirty="0" smtClean="0"/>
              <a:t>After the WW selection, the analysis is </a:t>
            </a:r>
            <a:r>
              <a:rPr lang="en-US" sz="1800" b="1" dirty="0" smtClean="0">
                <a:solidFill>
                  <a:srgbClr val="009DD9"/>
                </a:solidFill>
              </a:rPr>
              <a:t>split in categories </a:t>
            </a:r>
            <a:r>
              <a:rPr lang="en-US" sz="1800" dirty="0" smtClean="0"/>
              <a:t>and has different approaches depending on the final state (e.g. cut-based for </a:t>
            </a:r>
            <a:r>
              <a:rPr lang="en-US" sz="1800" dirty="0" err="1" smtClean="0"/>
              <a:t>ee</a:t>
            </a:r>
            <a:r>
              <a:rPr lang="en-US" sz="1800" dirty="0" smtClean="0"/>
              <a:t> and µµ)</a:t>
            </a:r>
            <a:endParaRPr lang="en-US" sz="1800" dirty="0"/>
          </a:p>
          <a:p>
            <a:r>
              <a:rPr lang="en-US" sz="1800" dirty="0" smtClean="0"/>
              <a:t>The (</a:t>
            </a:r>
            <a:r>
              <a:rPr lang="en-US" sz="1800" b="1" dirty="0" err="1" smtClean="0"/>
              <a:t>ggH</a:t>
            </a:r>
            <a:r>
              <a:rPr lang="en-US" sz="1800" b="1" dirty="0" smtClean="0"/>
              <a:t>, eµ</a:t>
            </a:r>
            <a:r>
              <a:rPr lang="en-US" sz="1800" dirty="0" smtClean="0"/>
              <a:t>) analysis</a:t>
            </a:r>
            <a:r>
              <a:rPr lang="en-US" sz="1800" b="1" dirty="0" smtClean="0"/>
              <a:t> </a:t>
            </a:r>
            <a:r>
              <a:rPr lang="en-US" sz="1800" dirty="0" smtClean="0"/>
              <a:t>is based on a </a:t>
            </a:r>
            <a:r>
              <a:rPr lang="en-US" sz="1800" b="1" dirty="0">
                <a:solidFill>
                  <a:srgbClr val="0F6FC6"/>
                </a:solidFill>
              </a:rPr>
              <a:t>2D shape </a:t>
            </a:r>
            <a:r>
              <a:rPr lang="en-US" sz="1800" b="1" dirty="0" smtClean="0">
                <a:solidFill>
                  <a:srgbClr val="0F6FC6"/>
                </a:solidFill>
              </a:rPr>
              <a:t>analysis</a:t>
            </a:r>
            <a:r>
              <a:rPr lang="en-US" sz="1800" b="1" dirty="0" smtClean="0"/>
              <a:t> </a:t>
            </a:r>
            <a:r>
              <a:rPr lang="en-US" sz="1800" dirty="0" smtClean="0"/>
              <a:t>of</a:t>
            </a:r>
            <a:r>
              <a:rPr lang="en-US" sz="1800" b="1" dirty="0" smtClean="0"/>
              <a:t> </a:t>
            </a:r>
            <a:r>
              <a:rPr lang="en-US" sz="1800" dirty="0" err="1" smtClean="0"/>
              <a:t>m</a:t>
            </a:r>
            <a:r>
              <a:rPr lang="en-US" sz="1800" baseline="-25000" dirty="0" err="1" smtClean="0"/>
              <a:t>T</a:t>
            </a:r>
            <a:r>
              <a:rPr lang="en-US" sz="1800" dirty="0" smtClean="0"/>
              <a:t> </a:t>
            </a:r>
            <a:r>
              <a:rPr lang="en-US" sz="1800" dirty="0"/>
              <a:t>-</a:t>
            </a:r>
            <a:r>
              <a:rPr lang="en-US" sz="1800" dirty="0" smtClean="0"/>
              <a:t> </a:t>
            </a:r>
            <a:r>
              <a:rPr lang="en-US" sz="1800" dirty="0" err="1" smtClean="0"/>
              <a:t>m</a:t>
            </a:r>
            <a:r>
              <a:rPr lang="en-US" sz="1800" baseline="-25000" dirty="0" err="1" smtClean="0"/>
              <a:t>ll</a:t>
            </a:r>
            <a:r>
              <a:rPr lang="en-US" sz="1800" dirty="0" smtClean="0"/>
              <a:t>, with 9 bins for </a:t>
            </a:r>
            <a:r>
              <a:rPr lang="en-US" sz="1800" dirty="0" err="1" smtClean="0"/>
              <a:t>m</a:t>
            </a:r>
            <a:r>
              <a:rPr lang="en-US" sz="1800" baseline="-25000" dirty="0" err="1" smtClean="0"/>
              <a:t>ll</a:t>
            </a:r>
            <a:r>
              <a:rPr lang="en-US" sz="1800" dirty="0" smtClean="0"/>
              <a:t>, and 14 for </a:t>
            </a:r>
            <a:r>
              <a:rPr lang="en-US" sz="1800" dirty="0" err="1" smtClean="0"/>
              <a:t>m</a:t>
            </a:r>
            <a:r>
              <a:rPr lang="en-US" sz="1800" baseline="-25000" dirty="0" err="1" smtClean="0"/>
              <a:t>T</a:t>
            </a:r>
            <a:endParaRPr lang="en-US" sz="1800" baseline="-25000" dirty="0" smtClean="0"/>
          </a:p>
          <a:p>
            <a:pPr marL="514350" lvl="2" indent="-285750"/>
            <a:r>
              <a:rPr lang="en-US" sz="1800" dirty="0" err="1" smtClean="0"/>
              <a:t>m</a:t>
            </a:r>
            <a:r>
              <a:rPr lang="en-US" sz="1800" baseline="-25000" dirty="0" err="1" smtClean="0"/>
              <a:t>ll</a:t>
            </a:r>
            <a:r>
              <a:rPr lang="en-US" sz="1800" dirty="0" smtClean="0"/>
              <a:t> [12,200], </a:t>
            </a:r>
            <a:r>
              <a:rPr lang="en-US" sz="1800" dirty="0" err="1" smtClean="0"/>
              <a:t>m</a:t>
            </a:r>
            <a:r>
              <a:rPr lang="en-US" sz="1800" baseline="-25000" dirty="0" err="1" smtClean="0"/>
              <a:t>T</a:t>
            </a:r>
            <a:r>
              <a:rPr lang="en-US" sz="1800" dirty="0" smtClean="0"/>
              <a:t> [60,280]   for </a:t>
            </a:r>
            <a:r>
              <a:rPr lang="en-US" sz="1800" dirty="0" err="1" smtClean="0"/>
              <a:t>m</a:t>
            </a:r>
            <a:r>
              <a:rPr lang="en-US" sz="1800" baseline="-25000" dirty="0" err="1" smtClean="0"/>
              <a:t>H</a:t>
            </a:r>
            <a:r>
              <a:rPr lang="en-US" sz="1800" dirty="0" smtClean="0"/>
              <a:t> &lt;= 250 </a:t>
            </a:r>
            <a:r>
              <a:rPr lang="en-US" sz="1800" dirty="0" err="1" smtClean="0"/>
              <a:t>GeV</a:t>
            </a:r>
            <a:endParaRPr lang="en-US" sz="1800" dirty="0"/>
          </a:p>
          <a:p>
            <a:pPr marL="514350" lvl="2" indent="-285750"/>
            <a:r>
              <a:rPr lang="en-US" sz="1800" dirty="0" err="1" smtClean="0"/>
              <a:t>m</a:t>
            </a:r>
            <a:r>
              <a:rPr lang="en-US" sz="1800" baseline="-25000" dirty="0" err="1" smtClean="0"/>
              <a:t>ll</a:t>
            </a:r>
            <a:r>
              <a:rPr lang="en-US" sz="1800" dirty="0" smtClean="0"/>
              <a:t> [12,600], </a:t>
            </a:r>
            <a:r>
              <a:rPr lang="en-US" sz="1800" dirty="0" err="1" smtClean="0"/>
              <a:t>m</a:t>
            </a:r>
            <a:r>
              <a:rPr lang="en-US" sz="1800" baseline="-25000" dirty="0" err="1" smtClean="0"/>
              <a:t>T</a:t>
            </a:r>
            <a:r>
              <a:rPr lang="en-US" sz="1800" dirty="0" smtClean="0"/>
              <a:t> [80, 600] for </a:t>
            </a:r>
            <a:r>
              <a:rPr lang="en-US" sz="1800" dirty="0" err="1" smtClean="0"/>
              <a:t>m</a:t>
            </a:r>
            <a:r>
              <a:rPr lang="en-US" sz="1800" baseline="-25000" dirty="0" err="1" smtClean="0"/>
              <a:t>H</a:t>
            </a:r>
            <a:r>
              <a:rPr lang="en-US" sz="1800" dirty="0" smtClean="0"/>
              <a:t> &gt; 250 </a:t>
            </a:r>
            <a:r>
              <a:rPr lang="en-US" sz="1800" dirty="0" err="1" smtClean="0"/>
              <a:t>GeV</a:t>
            </a:r>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18</a:t>
            </a:fld>
            <a:endParaRPr lang="en-US"/>
          </a:p>
        </p:txBody>
      </p:sp>
      <p:pic>
        <p:nvPicPr>
          <p:cNvPr id="8" name="Picture 7"/>
          <p:cNvPicPr>
            <a:picLocks noChangeAspect="1"/>
          </p:cNvPicPr>
          <p:nvPr/>
        </p:nvPicPr>
        <p:blipFill>
          <a:blip r:embed="rId2"/>
          <a:stretch>
            <a:fillRect/>
          </a:stretch>
        </p:blipFill>
        <p:spPr>
          <a:xfrm>
            <a:off x="2565441" y="1287255"/>
            <a:ext cx="5803548" cy="2819001"/>
          </a:xfrm>
          <a:prstGeom prst="rect">
            <a:avLst/>
          </a:prstGeom>
        </p:spPr>
      </p:pic>
      <p:sp>
        <p:nvSpPr>
          <p:cNvPr id="9" name="Rectangle 8"/>
          <p:cNvSpPr/>
          <p:nvPr/>
        </p:nvSpPr>
        <p:spPr>
          <a:xfrm>
            <a:off x="1226256" y="2860533"/>
            <a:ext cx="1718741" cy="646331"/>
          </a:xfrm>
          <a:prstGeom prst="rect">
            <a:avLst/>
          </a:prstGeom>
        </p:spPr>
        <p:txBody>
          <a:bodyPr wrap="square">
            <a:spAutoFit/>
          </a:bodyPr>
          <a:lstStyle/>
          <a:p>
            <a:pPr algn="ctr"/>
            <a:r>
              <a:rPr lang="en-US" dirty="0" err="1"/>
              <a:t>m</a:t>
            </a:r>
            <a:r>
              <a:rPr lang="en-US" baseline="-25000" dirty="0" err="1" smtClean="0"/>
              <a:t>ll</a:t>
            </a:r>
            <a:r>
              <a:rPr lang="en-US" baseline="-25000" dirty="0" smtClean="0"/>
              <a:t> </a:t>
            </a:r>
            <a:r>
              <a:rPr lang="en-US" dirty="0" smtClean="0"/>
              <a:t>at </a:t>
            </a:r>
            <a:r>
              <a:rPr lang="en-US" dirty="0"/>
              <a:t>the WW selection </a:t>
            </a:r>
            <a:r>
              <a:rPr lang="en-US" dirty="0" smtClean="0"/>
              <a:t>level </a:t>
            </a:r>
          </a:p>
        </p:txBody>
      </p:sp>
    </p:spTree>
    <p:extLst>
      <p:ext uri="{BB962C8B-B14F-4D97-AF65-F5344CB8AC3E}">
        <p14:creationId xmlns:p14="http://schemas.microsoft.com/office/powerpoint/2010/main" val="286373608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templates</a:t>
            </a:r>
            <a:endParaRPr lang="en-US"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19</a:t>
            </a:fld>
            <a:endParaRPr lang="en-US"/>
          </a:p>
        </p:txBody>
      </p:sp>
      <p:pic>
        <p:nvPicPr>
          <p:cNvPr id="6" name="Picture 5"/>
          <p:cNvPicPr>
            <a:picLocks noChangeAspect="1"/>
          </p:cNvPicPr>
          <p:nvPr/>
        </p:nvPicPr>
        <p:blipFill rotWithShape="1">
          <a:blip r:embed="rId2"/>
          <a:srcRect t="49466"/>
          <a:stretch/>
        </p:blipFill>
        <p:spPr>
          <a:xfrm>
            <a:off x="3725928" y="1479385"/>
            <a:ext cx="5363039" cy="2087723"/>
          </a:xfrm>
          <a:prstGeom prst="rect">
            <a:avLst/>
          </a:prstGeom>
        </p:spPr>
      </p:pic>
      <p:pic>
        <p:nvPicPr>
          <p:cNvPr id="7" name="Picture 6"/>
          <p:cNvPicPr>
            <a:picLocks noChangeAspect="1"/>
          </p:cNvPicPr>
          <p:nvPr/>
        </p:nvPicPr>
        <p:blipFill rotWithShape="1">
          <a:blip r:embed="rId2"/>
          <a:srcRect r="50873" b="49394"/>
          <a:stretch/>
        </p:blipFill>
        <p:spPr>
          <a:xfrm>
            <a:off x="1160151" y="1474532"/>
            <a:ext cx="2634674" cy="2090689"/>
          </a:xfrm>
          <a:prstGeom prst="rect">
            <a:avLst/>
          </a:prstGeom>
        </p:spPr>
      </p:pic>
      <p:pic>
        <p:nvPicPr>
          <p:cNvPr id="8" name="Picture 7"/>
          <p:cNvPicPr>
            <a:picLocks noChangeAspect="1"/>
          </p:cNvPicPr>
          <p:nvPr/>
        </p:nvPicPr>
        <p:blipFill rotWithShape="1">
          <a:blip r:embed="rId3"/>
          <a:srcRect t="50147"/>
          <a:stretch/>
        </p:blipFill>
        <p:spPr>
          <a:xfrm>
            <a:off x="3661661" y="3832764"/>
            <a:ext cx="5421134" cy="2099887"/>
          </a:xfrm>
          <a:prstGeom prst="rect">
            <a:avLst/>
          </a:prstGeom>
        </p:spPr>
      </p:pic>
      <p:pic>
        <p:nvPicPr>
          <p:cNvPr id="9" name="Picture 8"/>
          <p:cNvPicPr>
            <a:picLocks noChangeAspect="1"/>
          </p:cNvPicPr>
          <p:nvPr/>
        </p:nvPicPr>
        <p:blipFill rotWithShape="1">
          <a:blip r:embed="rId3"/>
          <a:srcRect r="54587" b="50121"/>
          <a:stretch/>
        </p:blipFill>
        <p:spPr>
          <a:xfrm>
            <a:off x="1160151" y="3805579"/>
            <a:ext cx="2461911" cy="2100976"/>
          </a:xfrm>
          <a:prstGeom prst="rect">
            <a:avLst/>
          </a:prstGeom>
        </p:spPr>
      </p:pic>
      <p:sp>
        <p:nvSpPr>
          <p:cNvPr id="3" name="Rectangle 2"/>
          <p:cNvSpPr/>
          <p:nvPr/>
        </p:nvSpPr>
        <p:spPr>
          <a:xfrm>
            <a:off x="2475517" y="2539259"/>
            <a:ext cx="870360" cy="7722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67539" y="1601889"/>
            <a:ext cx="870360" cy="111066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435608" y="5972270"/>
            <a:ext cx="7347924" cy="369332"/>
          </a:xfrm>
          <a:prstGeom prst="rect">
            <a:avLst/>
          </a:prstGeom>
        </p:spPr>
        <p:txBody>
          <a:bodyPr wrap="square">
            <a:spAutoFit/>
          </a:bodyPr>
          <a:lstStyle/>
          <a:p>
            <a:pPr algn="ctr"/>
            <a:r>
              <a:rPr lang="en-US" dirty="0" smtClean="0"/>
              <a:t>A binned </a:t>
            </a:r>
            <a:r>
              <a:rPr lang="en-US" dirty="0"/>
              <a:t>template fit </a:t>
            </a:r>
            <a:r>
              <a:rPr lang="en-US" dirty="0" smtClean="0"/>
              <a:t>is performed to extract  upper limits and significance </a:t>
            </a:r>
            <a:endParaRPr lang="en-US" dirty="0"/>
          </a:p>
        </p:txBody>
      </p:sp>
    </p:spTree>
    <p:extLst>
      <p:ext uri="{BB962C8B-B14F-4D97-AF65-F5344CB8AC3E}">
        <p14:creationId xmlns:p14="http://schemas.microsoft.com/office/powerpoint/2010/main" val="20717928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1800" dirty="0" smtClean="0">
                <a:solidFill>
                  <a:schemeClr val="accent6"/>
                </a:solidFill>
              </a:rPr>
              <a:t>The Electroweak symmetry breaking did not get an experimentally proved answer until 2012</a:t>
            </a:r>
          </a:p>
          <a:p>
            <a:r>
              <a:rPr lang="en-US" sz="1800" dirty="0" smtClean="0"/>
              <a:t>The description of Electromagnetic and weak couplings at low energy is very similar → Electromagnetic:</a:t>
            </a:r>
            <a:r>
              <a:rPr lang="en-US" sz="1800" dirty="0" smtClean="0">
                <a:sym typeface="Symbol" charset="0"/>
              </a:rPr>
              <a:t> </a:t>
            </a:r>
            <a:r>
              <a:rPr lang="en-US" sz="1800" dirty="0">
                <a:sym typeface="Symbol" charset="0"/>
              </a:rPr>
              <a:t>~, Weak: ~/(M</a:t>
            </a:r>
            <a:r>
              <a:rPr lang="en-US" sz="1800" baseline="-25000" dirty="0"/>
              <a:t>W,Z</a:t>
            </a:r>
            <a:r>
              <a:rPr lang="en-US" sz="1800" dirty="0"/>
              <a:t>)</a:t>
            </a:r>
            <a:r>
              <a:rPr lang="en-US" sz="1800" baseline="30000" dirty="0"/>
              <a:t>2</a:t>
            </a:r>
            <a:endParaRPr lang="en-US" sz="1800" baseline="-25000" dirty="0"/>
          </a:p>
          <a:p>
            <a:pPr lvl="1"/>
            <a:r>
              <a:rPr lang="en-US" sz="1800" dirty="0" smtClean="0"/>
              <a:t>The same constant is involved, but the W and Z bosons have mass (and not small, </a:t>
            </a:r>
            <a:r>
              <a:rPr lang="en-US" sz="1800" dirty="0" err="1" smtClean="0"/>
              <a:t>m</a:t>
            </a:r>
            <a:r>
              <a:rPr lang="en-US" sz="1800" baseline="-25000" dirty="0" err="1" smtClean="0"/>
              <a:t>W</a:t>
            </a:r>
            <a:r>
              <a:rPr lang="en-US" sz="1800" dirty="0" smtClean="0"/>
              <a:t> ~80GeV, </a:t>
            </a:r>
            <a:r>
              <a:rPr lang="en-US" sz="1800" dirty="0" err="1" smtClean="0"/>
              <a:t>m</a:t>
            </a:r>
            <a:r>
              <a:rPr lang="en-US" sz="1800" baseline="-25000" dirty="0" err="1" smtClean="0"/>
              <a:t>Z</a:t>
            </a:r>
            <a:r>
              <a:rPr lang="en-US" sz="1800" dirty="0" smtClean="0"/>
              <a:t> ~ 91 </a:t>
            </a:r>
            <a:r>
              <a:rPr lang="en-US" sz="1800" dirty="0" err="1" smtClean="0"/>
              <a:t>GeV</a:t>
            </a:r>
            <a:r>
              <a:rPr lang="en-US" sz="1800" dirty="0" smtClean="0"/>
              <a:t>, compared to m</a:t>
            </a:r>
            <a:r>
              <a:rPr lang="en-US" sz="1800" baseline="-25000" dirty="0" smtClean="0"/>
              <a:t>proton</a:t>
            </a:r>
            <a:r>
              <a:rPr lang="en-US" sz="1800" dirty="0"/>
              <a:t>~</a:t>
            </a:r>
            <a:r>
              <a:rPr lang="en-US" sz="1800" dirty="0" smtClean="0"/>
              <a:t>0.9GeV)</a:t>
            </a:r>
          </a:p>
          <a:p>
            <a:r>
              <a:rPr lang="en-US" sz="1800" dirty="0" smtClean="0">
                <a:solidFill>
                  <a:schemeClr val="accent3"/>
                </a:solidFill>
              </a:rPr>
              <a:t>The Higgs mechanism (1964) provides an explanation of the EWK symmetry breaking in the Standard Model</a:t>
            </a:r>
          </a:p>
          <a:p>
            <a:pPr lvl="1"/>
            <a:r>
              <a:rPr lang="en-US" sz="1800" dirty="0" smtClean="0">
                <a:sym typeface="Symbol" charset="0"/>
              </a:rPr>
              <a:t>With massive vector bosons and mass terms for the fermions</a:t>
            </a:r>
          </a:p>
          <a:p>
            <a:pPr lvl="1"/>
            <a:r>
              <a:rPr lang="en-US" sz="1800" dirty="0" smtClean="0">
                <a:sym typeface="Symbol" charset="0"/>
              </a:rPr>
              <a:t>It has a side effect: an additional boson that has to be found </a:t>
            </a:r>
          </a:p>
          <a:p>
            <a:pPr lvl="2"/>
            <a:r>
              <a:rPr lang="en-US" sz="1800" dirty="0" smtClean="0">
                <a:solidFill>
                  <a:schemeClr val="tx2"/>
                </a:solidFill>
                <a:sym typeface="Symbol" charset="0"/>
              </a:rPr>
              <a:t>The mass of the boson is unknown (free parameter in the theory)</a:t>
            </a:r>
            <a:endParaRPr lang="en-US" sz="1800" dirty="0">
              <a:solidFill>
                <a:schemeClr val="tx2"/>
              </a:solidFill>
              <a:sym typeface="Symbol" charset="0"/>
            </a:endParaRPr>
          </a:p>
          <a:p>
            <a:r>
              <a:rPr lang="en-US" sz="1800" b="1" dirty="0" smtClean="0">
                <a:solidFill>
                  <a:schemeClr val="accent2"/>
                </a:solidFill>
                <a:sym typeface="Symbol" charset="0"/>
              </a:rPr>
              <a:t>To find the </a:t>
            </a:r>
            <a:r>
              <a:rPr lang="en-US" sz="1800" b="1" dirty="0">
                <a:solidFill>
                  <a:schemeClr val="accent2"/>
                </a:solidFill>
                <a:sym typeface="Symbol" charset="0"/>
              </a:rPr>
              <a:t>Higgs </a:t>
            </a:r>
            <a:r>
              <a:rPr lang="en-US" sz="1800" b="1" dirty="0" smtClean="0">
                <a:solidFill>
                  <a:schemeClr val="accent2"/>
                </a:solidFill>
                <a:sym typeface="Symbol" charset="0"/>
              </a:rPr>
              <a:t>boson → prove the Higgs mechanism</a:t>
            </a:r>
            <a:endParaRPr lang="en-US" sz="1800" b="1" dirty="0">
              <a:solidFill>
                <a:schemeClr val="accent2"/>
              </a:solidFill>
              <a:sym typeface="Symbol" charset="0"/>
            </a:endParaRPr>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a:t>
            </a:fld>
            <a:endParaRPr lang="en-US"/>
          </a:p>
        </p:txBody>
      </p:sp>
      <p:pic>
        <p:nvPicPr>
          <p:cNvPr id="6" name="Picture 5"/>
          <p:cNvPicPr>
            <a:picLocks noChangeAspect="1"/>
          </p:cNvPicPr>
          <p:nvPr/>
        </p:nvPicPr>
        <p:blipFill rotWithShape="1">
          <a:blip r:embed="rId2"/>
          <a:srcRect t="14299" b="51662"/>
          <a:stretch/>
        </p:blipFill>
        <p:spPr>
          <a:xfrm>
            <a:off x="1838428" y="5430921"/>
            <a:ext cx="6424205" cy="1080726"/>
          </a:xfrm>
          <a:prstGeom prst="rect">
            <a:avLst/>
          </a:prstGeom>
          <a:ln>
            <a:solidFill>
              <a:srgbClr val="000000"/>
            </a:solidFill>
          </a:ln>
        </p:spPr>
      </p:pic>
    </p:spTree>
    <p:extLst>
      <p:ext uri="{BB962C8B-B14F-4D97-AF65-F5344CB8AC3E}">
        <p14:creationId xmlns:p14="http://schemas.microsoft.com/office/powerpoint/2010/main" val="31271832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Background estimates</a:t>
            </a:r>
            <a:endParaRPr lang="en-US" dirty="0"/>
          </a:p>
        </p:txBody>
      </p:sp>
      <p:sp>
        <p:nvSpPr>
          <p:cNvPr id="6" name="Content Placeholder 5"/>
          <p:cNvSpPr>
            <a:spLocks noGrp="1"/>
          </p:cNvSpPr>
          <p:nvPr>
            <p:ph idx="1"/>
          </p:nvPr>
        </p:nvSpPr>
        <p:spPr/>
        <p:txBody>
          <a:bodyPr>
            <a:noAutofit/>
          </a:bodyPr>
          <a:lstStyle/>
          <a:p>
            <a:r>
              <a:rPr lang="en-US" sz="1800" dirty="0" smtClean="0">
                <a:solidFill>
                  <a:srgbClr val="000000"/>
                </a:solidFill>
              </a:rPr>
              <a:t>Central part of the analysis, data-driven as much as possible</a:t>
            </a:r>
            <a:endParaRPr lang="en-US" sz="1800" b="1" dirty="0">
              <a:solidFill>
                <a:schemeClr val="accent6"/>
              </a:solidFill>
            </a:endParaRPr>
          </a:p>
          <a:p>
            <a:r>
              <a:rPr lang="en-US" sz="1800" b="1" dirty="0" smtClean="0">
                <a:solidFill>
                  <a:schemeClr val="accent6"/>
                </a:solidFill>
              </a:rPr>
              <a:t>Non-</a:t>
            </a:r>
            <a:r>
              <a:rPr lang="en-US" sz="1800" b="1" dirty="0">
                <a:solidFill>
                  <a:schemeClr val="accent6"/>
                </a:solidFill>
              </a:rPr>
              <a:t>prompt leptons</a:t>
            </a:r>
            <a:r>
              <a:rPr lang="en-US" sz="1800" dirty="0">
                <a:solidFill>
                  <a:schemeClr val="accent6"/>
                </a:solidFill>
              </a:rPr>
              <a:t> </a:t>
            </a:r>
            <a:r>
              <a:rPr lang="en-US" sz="1800" b="1" dirty="0">
                <a:solidFill>
                  <a:schemeClr val="accent6"/>
                </a:solidFill>
              </a:rPr>
              <a:t>(</a:t>
            </a:r>
            <a:r>
              <a:rPr lang="en-US" sz="1800" b="1" dirty="0" err="1">
                <a:solidFill>
                  <a:schemeClr val="accent6"/>
                </a:solidFill>
              </a:rPr>
              <a:t>W+jets</a:t>
            </a:r>
            <a:r>
              <a:rPr lang="en-US" sz="1800" b="1" dirty="0">
                <a:solidFill>
                  <a:schemeClr val="accent6"/>
                </a:solidFill>
              </a:rPr>
              <a:t>, QCD</a:t>
            </a:r>
            <a:r>
              <a:rPr lang="en-US" sz="1800" b="1" dirty="0" smtClean="0">
                <a:solidFill>
                  <a:schemeClr val="accent6"/>
                </a:solidFill>
              </a:rPr>
              <a:t>): </a:t>
            </a:r>
            <a:r>
              <a:rPr lang="en-US" sz="1800" dirty="0" smtClean="0">
                <a:solidFill>
                  <a:schemeClr val="accent6"/>
                </a:solidFill>
              </a:rPr>
              <a:t> </a:t>
            </a:r>
            <a:r>
              <a:rPr lang="en-US" sz="1800" dirty="0" err="1" smtClean="0"/>
              <a:t>Leptonic</a:t>
            </a:r>
            <a:r>
              <a:rPr lang="en-US" sz="1800" dirty="0" smtClean="0"/>
              <a:t> </a:t>
            </a:r>
            <a:r>
              <a:rPr lang="en-US" sz="1800" dirty="0"/>
              <a:t>decays of heavy quarks, hadrons misidentified as leptons, electrons from photon </a:t>
            </a:r>
            <a:r>
              <a:rPr lang="en-US" sz="1800" dirty="0" smtClean="0"/>
              <a:t>conversions. </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a:p>
          <a:p>
            <a:pPr lvl="1"/>
            <a:endParaRPr lang="en-US" sz="1800" dirty="0" smtClean="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20</a:t>
            </a:fld>
            <a:endParaRPr lang="en-US"/>
          </a:p>
        </p:txBody>
      </p:sp>
      <p:pic>
        <p:nvPicPr>
          <p:cNvPr id="2" name="Picture 1"/>
          <p:cNvPicPr>
            <a:picLocks noChangeAspect="1"/>
          </p:cNvPicPr>
          <p:nvPr/>
        </p:nvPicPr>
        <p:blipFill>
          <a:blip r:embed="rId2"/>
          <a:stretch>
            <a:fillRect/>
          </a:stretch>
        </p:blipFill>
        <p:spPr>
          <a:xfrm>
            <a:off x="3178394" y="5209693"/>
            <a:ext cx="1837550" cy="1135163"/>
          </a:xfrm>
          <a:prstGeom prst="rect">
            <a:avLst/>
          </a:prstGeom>
        </p:spPr>
      </p:pic>
      <p:sp>
        <p:nvSpPr>
          <p:cNvPr id="5" name="Isosceles Triangle 4"/>
          <p:cNvSpPr/>
          <p:nvPr/>
        </p:nvSpPr>
        <p:spPr>
          <a:xfrm rot="17389226">
            <a:off x="4195623" y="5830248"/>
            <a:ext cx="331565" cy="704577"/>
          </a:xfrm>
          <a:prstGeom prst="triangle">
            <a:avLst/>
          </a:prstGeom>
          <a:solidFill>
            <a:schemeClr val="accent6">
              <a:alpha val="1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963032" y="6094316"/>
            <a:ext cx="1679981" cy="276999"/>
          </a:xfrm>
          <a:prstGeom prst="rect">
            <a:avLst/>
          </a:prstGeom>
          <a:noFill/>
        </p:spPr>
        <p:txBody>
          <a:bodyPr wrap="square" rtlCol="0">
            <a:spAutoFit/>
          </a:bodyPr>
          <a:lstStyle/>
          <a:p>
            <a:pPr algn="ctr"/>
            <a:r>
              <a:rPr lang="en-US" sz="1200" dirty="0" smtClean="0">
                <a:solidFill>
                  <a:srgbClr val="009DD9"/>
                </a:solidFill>
              </a:rPr>
              <a:t>Potential “fake” lepton</a:t>
            </a:r>
            <a:endParaRPr lang="en-US" sz="1200" dirty="0">
              <a:solidFill>
                <a:srgbClr val="009DD9"/>
              </a:solidFill>
            </a:endParaRPr>
          </a:p>
        </p:txBody>
      </p:sp>
      <p:pic>
        <p:nvPicPr>
          <p:cNvPr id="9" name="Picture 8"/>
          <p:cNvPicPr>
            <a:picLocks noChangeAspect="1"/>
          </p:cNvPicPr>
          <p:nvPr/>
        </p:nvPicPr>
        <p:blipFill>
          <a:blip r:embed="rId3"/>
          <a:stretch>
            <a:fillRect/>
          </a:stretch>
        </p:blipFill>
        <p:spPr>
          <a:xfrm>
            <a:off x="5420732" y="2661039"/>
            <a:ext cx="3326014" cy="3082901"/>
          </a:xfrm>
          <a:prstGeom prst="rect">
            <a:avLst/>
          </a:prstGeom>
        </p:spPr>
      </p:pic>
      <p:sp>
        <p:nvSpPr>
          <p:cNvPr id="11" name="Rectangle 10"/>
          <p:cNvSpPr/>
          <p:nvPr/>
        </p:nvSpPr>
        <p:spPr>
          <a:xfrm>
            <a:off x="1737196" y="2800229"/>
            <a:ext cx="3576579" cy="2308324"/>
          </a:xfrm>
          <a:prstGeom prst="rect">
            <a:avLst/>
          </a:prstGeom>
        </p:spPr>
        <p:txBody>
          <a:bodyPr wrap="square">
            <a:spAutoFit/>
          </a:bodyPr>
          <a:lstStyle/>
          <a:p>
            <a:r>
              <a:rPr lang="en-US" b="1" dirty="0"/>
              <a:t>Fully data-driven</a:t>
            </a:r>
            <a:r>
              <a:rPr lang="en-US" dirty="0"/>
              <a:t>: normalization and shapes</a:t>
            </a:r>
          </a:p>
          <a:p>
            <a:r>
              <a:rPr lang="en-US" dirty="0"/>
              <a:t>Pass-fail sample reweighed by pass efficiency estimated in data (</a:t>
            </a:r>
            <a:r>
              <a:rPr lang="en-US" dirty="0" err="1"/>
              <a:t>multijet</a:t>
            </a:r>
            <a:r>
              <a:rPr lang="en-US" dirty="0"/>
              <a:t>)</a:t>
            </a:r>
          </a:p>
          <a:p>
            <a:r>
              <a:rPr lang="en-US" dirty="0"/>
              <a:t>Closure test in simulation, validated in same-sign region (dominated by </a:t>
            </a:r>
            <a:r>
              <a:rPr lang="en-US" dirty="0" err="1"/>
              <a:t>W+jets</a:t>
            </a:r>
            <a:r>
              <a:rPr lang="en-US" dirty="0"/>
              <a:t> and </a:t>
            </a:r>
            <a:r>
              <a:rPr lang="en-US" dirty="0" err="1"/>
              <a:t>Wγ</a:t>
            </a:r>
            <a:r>
              <a:rPr lang="en-US" dirty="0"/>
              <a:t>(∗) )</a:t>
            </a:r>
          </a:p>
        </p:txBody>
      </p:sp>
    </p:spTree>
    <p:extLst>
      <p:ext uri="{BB962C8B-B14F-4D97-AF65-F5344CB8AC3E}">
        <p14:creationId xmlns:p14="http://schemas.microsoft.com/office/powerpoint/2010/main" val="247231040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r>
              <a:rPr lang="en-US" sz="1800" b="1" dirty="0" smtClean="0">
                <a:solidFill>
                  <a:schemeClr val="accent1"/>
                </a:solidFill>
              </a:rPr>
              <a:t>Top</a:t>
            </a:r>
            <a:r>
              <a:rPr lang="en-US" sz="1800" dirty="0" smtClean="0">
                <a:solidFill>
                  <a:schemeClr val="accent1"/>
                </a:solidFill>
              </a:rPr>
              <a:t>: Events from </a:t>
            </a:r>
            <a:r>
              <a:rPr lang="en-US" sz="1800" dirty="0" err="1" smtClean="0">
                <a:solidFill>
                  <a:schemeClr val="accent1"/>
                </a:solidFill>
              </a:rPr>
              <a:t>ttbar</a:t>
            </a:r>
            <a:r>
              <a:rPr lang="en-US" sz="1800" dirty="0" smtClean="0">
                <a:solidFill>
                  <a:schemeClr val="accent1"/>
                </a:solidFill>
              </a:rPr>
              <a:t> and single top </a:t>
            </a:r>
            <a:r>
              <a:rPr lang="en-US" sz="1800" dirty="0" err="1" smtClean="0">
                <a:solidFill>
                  <a:schemeClr val="accent1"/>
                </a:solidFill>
              </a:rPr>
              <a:t>tW</a:t>
            </a:r>
            <a:r>
              <a:rPr lang="en-US" sz="1800" dirty="0" smtClean="0">
                <a:solidFill>
                  <a:schemeClr val="accent1"/>
                </a:solidFill>
              </a:rPr>
              <a:t> </a:t>
            </a:r>
          </a:p>
          <a:p>
            <a:pPr lvl="1"/>
            <a:r>
              <a:rPr lang="en-US" sz="1800" dirty="0" smtClean="0">
                <a:solidFill>
                  <a:schemeClr val="accent1"/>
                </a:solidFill>
              </a:rPr>
              <a:t> </a:t>
            </a:r>
            <a:r>
              <a:rPr lang="en-US" sz="1800" dirty="0" smtClean="0"/>
              <a:t>Shapes </a:t>
            </a:r>
            <a:r>
              <a:rPr lang="en-US" sz="1800" dirty="0"/>
              <a:t>from simulation, </a:t>
            </a:r>
            <a:r>
              <a:rPr lang="en-US" sz="1800" b="1" dirty="0"/>
              <a:t>normalization from </a:t>
            </a:r>
            <a:r>
              <a:rPr lang="en-US" sz="1800" b="1" dirty="0" smtClean="0"/>
              <a:t>data</a:t>
            </a:r>
          </a:p>
          <a:p>
            <a:pPr lvl="1"/>
            <a:r>
              <a:rPr lang="en-US" sz="1800" dirty="0"/>
              <a:t>Using top tagged events (rejected in the analysis</a:t>
            </a:r>
            <a:r>
              <a:rPr lang="en-US" sz="1800" dirty="0" smtClean="0"/>
              <a:t>) </a:t>
            </a:r>
            <a:r>
              <a:rPr lang="en-US" sz="1800" dirty="0"/>
              <a:t>reweighted by efficiency measured in </a:t>
            </a:r>
            <a:r>
              <a:rPr lang="en-US" sz="1800" dirty="0" smtClean="0"/>
              <a:t>CR, defined </a:t>
            </a:r>
            <a:r>
              <a:rPr lang="en-US" sz="1800" dirty="0"/>
              <a:t>using additional jets (1j in 0j, 2j in </a:t>
            </a:r>
            <a:r>
              <a:rPr lang="en-US" sz="1800" dirty="0" smtClean="0"/>
              <a:t>1j)</a:t>
            </a:r>
          </a:p>
          <a:p>
            <a:pPr lvl="1"/>
            <a:r>
              <a:rPr lang="en-US" sz="1800" dirty="0" smtClean="0"/>
              <a:t> </a:t>
            </a:r>
            <a:r>
              <a:rPr lang="en-US" sz="1800" dirty="0"/>
              <a:t>Fit validated using top tagged </a:t>
            </a:r>
            <a:r>
              <a:rPr lang="en-US" sz="1800" dirty="0" smtClean="0"/>
              <a:t>event</a:t>
            </a:r>
            <a:r>
              <a:rPr lang="en-US" sz="1800" dirty="0"/>
              <a:t>s</a:t>
            </a:r>
            <a:endParaRPr lang="en-US" sz="1800" dirty="0" smtClean="0"/>
          </a:p>
          <a:p>
            <a:pPr lvl="1"/>
            <a:endParaRPr lang="en-US" sz="1800" dirty="0"/>
          </a:p>
          <a:p>
            <a:pPr lvl="1"/>
            <a:endParaRPr lang="en-US" sz="1800" dirty="0" smtClean="0"/>
          </a:p>
          <a:p>
            <a:pPr marL="274320" lvl="1" indent="0">
              <a:buNone/>
            </a:pPr>
            <a:endParaRPr lang="en-US" sz="1800" dirty="0" smtClean="0"/>
          </a:p>
          <a:p>
            <a:pPr marL="274320" lvl="1" indent="0">
              <a:buNone/>
            </a:pPr>
            <a:endParaRPr lang="en-US" sz="1800" dirty="0"/>
          </a:p>
        </p:txBody>
      </p:sp>
      <p:pic>
        <p:nvPicPr>
          <p:cNvPr id="14" name="Picture 13"/>
          <p:cNvPicPr>
            <a:picLocks noChangeAspect="1"/>
          </p:cNvPicPr>
          <p:nvPr/>
        </p:nvPicPr>
        <p:blipFill>
          <a:blip r:embed="rId2"/>
          <a:stretch>
            <a:fillRect/>
          </a:stretch>
        </p:blipFill>
        <p:spPr>
          <a:xfrm>
            <a:off x="5946332" y="3211561"/>
            <a:ext cx="2868760" cy="3118670"/>
          </a:xfrm>
          <a:prstGeom prst="rect">
            <a:avLst/>
          </a:prstGeom>
        </p:spPr>
      </p:pic>
      <p:sp>
        <p:nvSpPr>
          <p:cNvPr id="7" name="Title 6"/>
          <p:cNvSpPr>
            <a:spLocks noGrp="1"/>
          </p:cNvSpPr>
          <p:nvPr>
            <p:ph type="title"/>
          </p:nvPr>
        </p:nvSpPr>
        <p:spPr/>
        <p:txBody>
          <a:bodyPr/>
          <a:lstStyle/>
          <a:p>
            <a:r>
              <a:rPr lang="en-US" dirty="0" smtClean="0"/>
              <a:t>Background estimates</a:t>
            </a:r>
            <a:endParaRPr lang="en-US" dirty="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21</a:t>
            </a:fld>
            <a:endParaRPr lang="en-US"/>
          </a:p>
        </p:txBody>
      </p:sp>
      <p:grpSp>
        <p:nvGrpSpPr>
          <p:cNvPr id="15" name="Group 14"/>
          <p:cNvGrpSpPr/>
          <p:nvPr/>
        </p:nvGrpSpPr>
        <p:grpSpPr>
          <a:xfrm>
            <a:off x="1435608" y="3946131"/>
            <a:ext cx="2655613" cy="1688931"/>
            <a:chOff x="0" y="482600"/>
            <a:chExt cx="9144000" cy="5888736"/>
          </a:xfrm>
        </p:grpSpPr>
        <p:pic>
          <p:nvPicPr>
            <p:cNvPr id="16" name="Picture 15"/>
            <p:cNvPicPr>
              <a:picLocks noChangeAspect="1"/>
            </p:cNvPicPr>
            <p:nvPr/>
          </p:nvPicPr>
          <p:blipFill>
            <a:blip r:embed="rId3"/>
            <a:stretch>
              <a:fillRect/>
            </a:stretch>
          </p:blipFill>
          <p:spPr>
            <a:xfrm>
              <a:off x="0" y="482600"/>
              <a:ext cx="9144000" cy="5888736"/>
            </a:xfrm>
            <a:prstGeom prst="rect">
              <a:avLst/>
            </a:prstGeom>
          </p:spPr>
        </p:pic>
        <p:pic>
          <p:nvPicPr>
            <p:cNvPr id="17" name="Picture 16"/>
            <p:cNvPicPr>
              <a:picLocks noChangeAspect="1"/>
            </p:cNvPicPr>
            <p:nvPr/>
          </p:nvPicPr>
          <p:blipFill rotWithShape="1">
            <a:blip r:embed="rId3"/>
            <a:srcRect r="81414" b="84903"/>
            <a:stretch/>
          </p:blipFill>
          <p:spPr>
            <a:xfrm>
              <a:off x="271454" y="1455248"/>
              <a:ext cx="1699549" cy="889000"/>
            </a:xfrm>
            <a:prstGeom prst="rect">
              <a:avLst/>
            </a:prstGeom>
          </p:spPr>
        </p:pic>
        <p:pic>
          <p:nvPicPr>
            <p:cNvPr id="18" name="Picture 17"/>
            <p:cNvPicPr>
              <a:picLocks noChangeAspect="1"/>
            </p:cNvPicPr>
            <p:nvPr/>
          </p:nvPicPr>
          <p:blipFill rotWithShape="1">
            <a:blip r:embed="rId3"/>
            <a:srcRect r="81414" b="84903"/>
            <a:stretch/>
          </p:blipFill>
          <p:spPr>
            <a:xfrm>
              <a:off x="192714" y="4610815"/>
              <a:ext cx="1824940" cy="889000"/>
            </a:xfrm>
            <a:prstGeom prst="rect">
              <a:avLst/>
            </a:prstGeom>
          </p:spPr>
        </p:pic>
        <p:pic>
          <p:nvPicPr>
            <p:cNvPr id="19" name="Picture 18"/>
            <p:cNvPicPr>
              <a:picLocks noChangeAspect="1"/>
            </p:cNvPicPr>
            <p:nvPr/>
          </p:nvPicPr>
          <p:blipFill rotWithShape="1">
            <a:blip r:embed="rId3"/>
            <a:srcRect r="81414" b="84903"/>
            <a:stretch/>
          </p:blipFill>
          <p:spPr>
            <a:xfrm>
              <a:off x="2930168" y="3863108"/>
              <a:ext cx="349720" cy="458531"/>
            </a:xfrm>
            <a:prstGeom prst="rect">
              <a:avLst/>
            </a:prstGeom>
          </p:spPr>
        </p:pic>
        <p:pic>
          <p:nvPicPr>
            <p:cNvPr id="20" name="Picture 19"/>
            <p:cNvPicPr>
              <a:picLocks noChangeAspect="1"/>
            </p:cNvPicPr>
            <p:nvPr/>
          </p:nvPicPr>
          <p:blipFill rotWithShape="1">
            <a:blip r:embed="rId3"/>
            <a:srcRect r="81414" b="84903"/>
            <a:stretch/>
          </p:blipFill>
          <p:spPr>
            <a:xfrm>
              <a:off x="2976820" y="2551506"/>
              <a:ext cx="349716" cy="458531"/>
            </a:xfrm>
            <a:prstGeom prst="rect">
              <a:avLst/>
            </a:prstGeom>
          </p:spPr>
        </p:pic>
      </p:grpSp>
      <p:pic>
        <p:nvPicPr>
          <p:cNvPr id="21" name="Picture 20"/>
          <p:cNvPicPr>
            <a:picLocks noChangeAspect="1"/>
          </p:cNvPicPr>
          <p:nvPr/>
        </p:nvPicPr>
        <p:blipFill rotWithShape="1">
          <a:blip r:embed="rId4"/>
          <a:srcRect l="50051"/>
          <a:stretch/>
        </p:blipFill>
        <p:spPr>
          <a:xfrm>
            <a:off x="4091221" y="5166516"/>
            <a:ext cx="1660619" cy="1228680"/>
          </a:xfrm>
          <a:prstGeom prst="rect">
            <a:avLst/>
          </a:prstGeom>
        </p:spPr>
      </p:pic>
    </p:spTree>
    <p:extLst>
      <p:ext uri="{BB962C8B-B14F-4D97-AF65-F5344CB8AC3E}">
        <p14:creationId xmlns:p14="http://schemas.microsoft.com/office/powerpoint/2010/main" val="29111843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Background estimates</a:t>
            </a:r>
            <a:endParaRPr lang="en-US" dirty="0"/>
          </a:p>
        </p:txBody>
      </p:sp>
      <p:sp>
        <p:nvSpPr>
          <p:cNvPr id="6" name="Content Placeholder 5"/>
          <p:cNvSpPr>
            <a:spLocks noGrp="1"/>
          </p:cNvSpPr>
          <p:nvPr>
            <p:ph idx="1"/>
          </p:nvPr>
        </p:nvSpPr>
        <p:spPr/>
        <p:txBody>
          <a:bodyPr>
            <a:noAutofit/>
          </a:bodyPr>
          <a:lstStyle/>
          <a:p>
            <a:r>
              <a:rPr lang="en-US" sz="1800" b="1" dirty="0" err="1" smtClean="0">
                <a:solidFill>
                  <a:schemeClr val="accent3"/>
                </a:solidFill>
              </a:rPr>
              <a:t>Drell</a:t>
            </a:r>
            <a:r>
              <a:rPr lang="en-US" sz="1800" b="1" dirty="0" smtClean="0">
                <a:solidFill>
                  <a:schemeClr val="accent3"/>
                </a:solidFill>
              </a:rPr>
              <a:t>-Yan</a:t>
            </a:r>
            <a:r>
              <a:rPr lang="en-US" sz="1800" b="1" dirty="0">
                <a:solidFill>
                  <a:schemeClr val="accent3"/>
                </a:solidFill>
              </a:rPr>
              <a:t>: </a:t>
            </a:r>
            <a:r>
              <a:rPr lang="en-US" sz="1800" dirty="0"/>
              <a:t>in same flavor final states</a:t>
            </a:r>
          </a:p>
          <a:p>
            <a:pPr lvl="1"/>
            <a:r>
              <a:rPr lang="en-US" sz="1800" dirty="0"/>
              <a:t>shapes from simulation, </a:t>
            </a:r>
            <a:r>
              <a:rPr lang="en-US" sz="1800" b="1" dirty="0"/>
              <a:t>normalization from data </a:t>
            </a:r>
            <a:r>
              <a:rPr lang="en-US" sz="1800" dirty="0" smtClean="0"/>
              <a:t>around the Z mass peak</a:t>
            </a:r>
          </a:p>
          <a:p>
            <a:r>
              <a:rPr lang="en-US" sz="1800" b="1" dirty="0" err="1" smtClean="0">
                <a:solidFill>
                  <a:schemeClr val="accent6"/>
                </a:solidFill>
              </a:rPr>
              <a:t>Wγ</a:t>
            </a:r>
            <a:r>
              <a:rPr lang="en-US" sz="1800" b="1" dirty="0">
                <a:solidFill>
                  <a:schemeClr val="accent6"/>
                </a:solidFill>
              </a:rPr>
              <a:t>*: </a:t>
            </a:r>
            <a:r>
              <a:rPr lang="en-US" sz="1800" dirty="0"/>
              <a:t>shape from simulation, </a:t>
            </a:r>
            <a:r>
              <a:rPr lang="en-US" sz="1800" b="1" dirty="0"/>
              <a:t>normalization from data</a:t>
            </a:r>
            <a:endParaRPr lang="en-US" sz="1800" dirty="0"/>
          </a:p>
          <a:p>
            <a:pPr lvl="1"/>
            <a:r>
              <a:rPr lang="en-US" sz="1800" dirty="0"/>
              <a:t>part of WZ not properly modeled in MC → low </a:t>
            </a:r>
            <a:r>
              <a:rPr lang="en-US" sz="1800" dirty="0" err="1"/>
              <a:t>m</a:t>
            </a:r>
            <a:r>
              <a:rPr lang="en-US" sz="1800" baseline="-25000" dirty="0" err="1"/>
              <a:t>ll</a:t>
            </a:r>
            <a:r>
              <a:rPr lang="en-US" sz="1800" baseline="-25000" dirty="0"/>
              <a:t>  </a:t>
            </a:r>
            <a:r>
              <a:rPr lang="en-US" sz="1800" dirty="0"/>
              <a:t>events where 1 lepton is lost (too soft) </a:t>
            </a:r>
            <a:endParaRPr lang="en-US" sz="1800" dirty="0" smtClean="0"/>
          </a:p>
          <a:p>
            <a:pPr lvl="1"/>
            <a:r>
              <a:rPr lang="en-US" sz="1800" dirty="0" smtClean="0"/>
              <a:t>simulated </a:t>
            </a:r>
            <a:r>
              <a:rPr lang="en-US" sz="1800" dirty="0"/>
              <a:t>sampled compared with data in CR defined by different </a:t>
            </a:r>
            <a:r>
              <a:rPr lang="en-US" sz="1800" dirty="0" smtClean="0"/>
              <a:t>cuts (</a:t>
            </a:r>
            <a:r>
              <a:rPr lang="en-US" sz="1800" dirty="0"/>
              <a:t>k-factor obtained)</a:t>
            </a:r>
          </a:p>
          <a:p>
            <a:r>
              <a:rPr lang="en-US" sz="1800" b="1" dirty="0" err="1">
                <a:solidFill>
                  <a:schemeClr val="accent2"/>
                </a:solidFill>
              </a:rPr>
              <a:t>Wγ</a:t>
            </a:r>
            <a:r>
              <a:rPr lang="en-US" sz="1800" b="1" dirty="0">
                <a:solidFill>
                  <a:schemeClr val="accent2"/>
                </a:solidFill>
              </a:rPr>
              <a:t>: </a:t>
            </a:r>
            <a:r>
              <a:rPr lang="en-US" sz="1800" b="1" dirty="0"/>
              <a:t>shape from data</a:t>
            </a:r>
            <a:r>
              <a:rPr lang="en-US" sz="1800" dirty="0"/>
              <a:t>, normalization from simulation</a:t>
            </a:r>
          </a:p>
          <a:p>
            <a:pPr lvl="1"/>
            <a:r>
              <a:rPr lang="en-US" sz="1800" dirty="0"/>
              <a:t> data </a:t>
            </a:r>
            <a:r>
              <a:rPr lang="en-US" sz="1800" dirty="0" err="1"/>
              <a:t>γ+lepton</a:t>
            </a:r>
            <a:r>
              <a:rPr lang="en-US" sz="1800" dirty="0"/>
              <a:t> events reweighed with ratio </a:t>
            </a:r>
            <a:r>
              <a:rPr lang="en-US" sz="1800" dirty="0" err="1"/>
              <a:t>γ</a:t>
            </a:r>
            <a:r>
              <a:rPr lang="en-US" sz="1800" dirty="0"/>
              <a:t>-&gt;</a:t>
            </a:r>
            <a:r>
              <a:rPr lang="en-US" sz="1800" dirty="0" smtClean="0"/>
              <a:t>lepton</a:t>
            </a:r>
          </a:p>
          <a:p>
            <a:r>
              <a:rPr lang="en-US" sz="1800" b="1" dirty="0">
                <a:solidFill>
                  <a:schemeClr val="accent3"/>
                </a:solidFill>
              </a:rPr>
              <a:t>WZ,ZZ,VVV: </a:t>
            </a:r>
            <a:r>
              <a:rPr lang="en-US" sz="1800" dirty="0"/>
              <a:t>simulation</a:t>
            </a:r>
          </a:p>
          <a:p>
            <a:pPr lvl="1"/>
            <a:endParaRPr lang="en-US" sz="1800" dirty="0"/>
          </a:p>
          <a:p>
            <a:endParaRPr lang="en-US" sz="1800" dirty="0"/>
          </a:p>
          <a:p>
            <a:endParaRPr lang="en-US" sz="1800" dirty="0"/>
          </a:p>
          <a:p>
            <a:endParaRPr lang="en-US" sz="1800" dirty="0" smtClean="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22</a:t>
            </a:fld>
            <a:endParaRPr lang="en-US"/>
          </a:p>
        </p:txBody>
      </p:sp>
    </p:spTree>
    <p:extLst>
      <p:ext uri="{BB962C8B-B14F-4D97-AF65-F5344CB8AC3E}">
        <p14:creationId xmlns:p14="http://schemas.microsoft.com/office/powerpoint/2010/main" val="3556061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767499" y="3466818"/>
            <a:ext cx="3376499" cy="3370998"/>
          </a:xfrm>
          <a:prstGeom prst="rect">
            <a:avLst/>
          </a:prstGeom>
        </p:spPr>
      </p:pic>
      <p:pic>
        <p:nvPicPr>
          <p:cNvPr id="7" name="Picture 6"/>
          <p:cNvPicPr>
            <a:picLocks noChangeAspect="1"/>
          </p:cNvPicPr>
          <p:nvPr/>
        </p:nvPicPr>
        <p:blipFill>
          <a:blip r:embed="rId3"/>
          <a:stretch>
            <a:fillRect/>
          </a:stretch>
        </p:blipFill>
        <p:spPr>
          <a:xfrm>
            <a:off x="7217593" y="1881695"/>
            <a:ext cx="1902497" cy="1579945"/>
          </a:xfrm>
          <a:prstGeom prst="rect">
            <a:avLst/>
          </a:prstGeom>
        </p:spPr>
      </p:pic>
      <p:pic>
        <p:nvPicPr>
          <p:cNvPr id="8" name="Picture 7"/>
          <p:cNvPicPr>
            <a:picLocks noChangeAspect="1"/>
          </p:cNvPicPr>
          <p:nvPr/>
        </p:nvPicPr>
        <p:blipFill>
          <a:blip r:embed="rId4"/>
          <a:stretch>
            <a:fillRect/>
          </a:stretch>
        </p:blipFill>
        <p:spPr>
          <a:xfrm>
            <a:off x="2592733" y="3380587"/>
            <a:ext cx="3359966" cy="3452843"/>
          </a:xfrm>
          <a:prstGeom prst="rect">
            <a:avLst/>
          </a:prstGeom>
        </p:spPr>
      </p:pic>
      <p:sp>
        <p:nvSpPr>
          <p:cNvPr id="2" name="Title 1"/>
          <p:cNvSpPr>
            <a:spLocks noGrp="1"/>
          </p:cNvSpPr>
          <p:nvPr>
            <p:ph type="title"/>
          </p:nvPr>
        </p:nvSpPr>
        <p:spPr/>
        <p:txBody>
          <a:bodyPr/>
          <a:lstStyle/>
          <a:p>
            <a:r>
              <a:rPr lang="en-US" dirty="0" smtClean="0"/>
              <a:t>WW Background</a:t>
            </a:r>
            <a:endParaRPr lang="en-US" dirty="0"/>
          </a:p>
        </p:txBody>
      </p:sp>
      <p:sp>
        <p:nvSpPr>
          <p:cNvPr id="3" name="Content Placeholder 2"/>
          <p:cNvSpPr>
            <a:spLocks noGrp="1"/>
          </p:cNvSpPr>
          <p:nvPr>
            <p:ph idx="1"/>
          </p:nvPr>
        </p:nvSpPr>
        <p:spPr>
          <a:xfrm>
            <a:off x="1435608" y="1447800"/>
            <a:ext cx="7498080" cy="1457452"/>
          </a:xfrm>
        </p:spPr>
        <p:txBody>
          <a:bodyPr>
            <a:normAutofit/>
          </a:bodyPr>
          <a:lstStyle/>
          <a:p>
            <a:r>
              <a:rPr lang="en-US" sz="1800" b="1" dirty="0" smtClean="0"/>
              <a:t>Fit </a:t>
            </a:r>
            <a:r>
              <a:rPr lang="en-US" sz="1800" b="1" dirty="0"/>
              <a:t>validated </a:t>
            </a:r>
            <a:r>
              <a:rPr lang="en-US" sz="1800" dirty="0"/>
              <a:t>in two control </a:t>
            </a:r>
            <a:r>
              <a:rPr lang="en-US" sz="1800" dirty="0" smtClean="0"/>
              <a:t>regions, similar </a:t>
            </a:r>
            <a:r>
              <a:rPr lang="en-US" sz="1800" dirty="0"/>
              <a:t>statistics, purity 70-75</a:t>
            </a:r>
            <a:r>
              <a:rPr lang="en-US" sz="1800" dirty="0" smtClean="0"/>
              <a:t>%</a:t>
            </a:r>
          </a:p>
          <a:p>
            <a:pPr lvl="1"/>
            <a:r>
              <a:rPr lang="en-US" sz="1800" dirty="0" smtClean="0"/>
              <a:t>output </a:t>
            </a:r>
            <a:r>
              <a:rPr lang="en-US" sz="1800" dirty="0"/>
              <a:t>of fit in one extrapolated to the </a:t>
            </a:r>
            <a:r>
              <a:rPr lang="en-US" sz="1800" dirty="0" smtClean="0"/>
              <a:t>other:</a:t>
            </a:r>
          </a:p>
          <a:p>
            <a:pPr lvl="2"/>
            <a:r>
              <a:rPr lang="en-US" sz="1800" b="1" dirty="0" smtClean="0">
                <a:solidFill>
                  <a:srgbClr val="04617B"/>
                </a:solidFill>
              </a:rPr>
              <a:t>high </a:t>
            </a:r>
            <a:r>
              <a:rPr lang="en-US" sz="1800" b="1" dirty="0" err="1" smtClean="0">
                <a:solidFill>
                  <a:srgbClr val="04617B"/>
                </a:solidFill>
              </a:rPr>
              <a:t>m</a:t>
            </a:r>
            <a:r>
              <a:rPr lang="en-US" sz="1800" b="1" baseline="-25000" dirty="0" err="1" smtClean="0">
                <a:solidFill>
                  <a:srgbClr val="04617B"/>
                </a:solidFill>
              </a:rPr>
              <a:t>T</a:t>
            </a:r>
            <a:r>
              <a:rPr lang="en-US" sz="1800" b="1" dirty="0" smtClean="0">
                <a:solidFill>
                  <a:srgbClr val="04617B"/>
                </a:solidFill>
              </a:rPr>
              <a:t>  CR1: </a:t>
            </a:r>
            <a:r>
              <a:rPr lang="en-US" sz="1800" dirty="0"/>
              <a:t>120 &lt; </a:t>
            </a:r>
            <a:r>
              <a:rPr lang="en-US" sz="1800" dirty="0" err="1" smtClean="0"/>
              <a:t>m</a:t>
            </a:r>
            <a:r>
              <a:rPr lang="en-US" sz="1800" baseline="-25000" dirty="0" err="1" smtClean="0"/>
              <a:t>T</a:t>
            </a:r>
            <a:r>
              <a:rPr lang="en-US" sz="1800" dirty="0" smtClean="0"/>
              <a:t> </a:t>
            </a:r>
            <a:r>
              <a:rPr lang="en-US" sz="1800" dirty="0"/>
              <a:t>&lt; </a:t>
            </a:r>
            <a:r>
              <a:rPr lang="en-US" sz="1800" dirty="0" smtClean="0"/>
              <a:t>280  and 12 </a:t>
            </a:r>
            <a:r>
              <a:rPr lang="en-US" sz="1800" dirty="0"/>
              <a:t>&lt; </a:t>
            </a:r>
            <a:r>
              <a:rPr lang="en-US" sz="1800" dirty="0" err="1"/>
              <a:t>m</a:t>
            </a:r>
            <a:r>
              <a:rPr lang="en-US" sz="1800" baseline="-25000" dirty="0" err="1"/>
              <a:t>ll</a:t>
            </a:r>
            <a:r>
              <a:rPr lang="en-US" sz="1800" dirty="0"/>
              <a:t> &lt; </a:t>
            </a:r>
            <a:r>
              <a:rPr lang="en-US" sz="1800" dirty="0" smtClean="0"/>
              <a:t>200</a:t>
            </a:r>
          </a:p>
          <a:p>
            <a:pPr lvl="2"/>
            <a:r>
              <a:rPr lang="en-US" sz="1800" b="1" dirty="0" smtClean="0">
                <a:solidFill>
                  <a:srgbClr val="04617B"/>
                </a:solidFill>
              </a:rPr>
              <a:t>high </a:t>
            </a:r>
            <a:r>
              <a:rPr lang="en-US" sz="1800" b="1" dirty="0" err="1" smtClean="0">
                <a:solidFill>
                  <a:srgbClr val="04617B"/>
                </a:solidFill>
              </a:rPr>
              <a:t>m</a:t>
            </a:r>
            <a:r>
              <a:rPr lang="en-US" sz="1800" b="1" baseline="-25000" dirty="0" err="1" smtClean="0">
                <a:solidFill>
                  <a:srgbClr val="04617B"/>
                </a:solidFill>
              </a:rPr>
              <a:t>ll</a:t>
            </a:r>
            <a:r>
              <a:rPr lang="en-US" sz="1800" b="1" baseline="-25000" dirty="0" smtClean="0">
                <a:solidFill>
                  <a:srgbClr val="04617B"/>
                </a:solidFill>
              </a:rPr>
              <a:t>  </a:t>
            </a:r>
            <a:r>
              <a:rPr lang="en-US" sz="1800" b="1" dirty="0" smtClean="0">
                <a:solidFill>
                  <a:srgbClr val="04617B"/>
                </a:solidFill>
              </a:rPr>
              <a:t>CR2: </a:t>
            </a:r>
            <a:r>
              <a:rPr lang="en-US" sz="1800" dirty="0"/>
              <a:t>60 </a:t>
            </a:r>
            <a:r>
              <a:rPr lang="en-US" sz="1800" dirty="0" smtClean="0"/>
              <a:t>&lt; </a:t>
            </a:r>
            <a:r>
              <a:rPr lang="en-US" sz="1800" dirty="0" err="1" smtClean="0"/>
              <a:t>m</a:t>
            </a:r>
            <a:r>
              <a:rPr lang="en-US" sz="1800" baseline="-25000" dirty="0" err="1" smtClean="0"/>
              <a:t>T</a:t>
            </a:r>
            <a:r>
              <a:rPr lang="en-US" sz="1800" baseline="-25000" dirty="0" smtClean="0"/>
              <a:t> </a:t>
            </a:r>
            <a:r>
              <a:rPr lang="en-US" sz="1800" dirty="0" smtClean="0"/>
              <a:t>&lt; </a:t>
            </a:r>
            <a:r>
              <a:rPr lang="en-US" sz="1800" dirty="0"/>
              <a:t>120 </a:t>
            </a:r>
            <a:r>
              <a:rPr lang="en-US" sz="1800" dirty="0" smtClean="0"/>
              <a:t>and 60 </a:t>
            </a:r>
            <a:r>
              <a:rPr lang="en-US" sz="1800" dirty="0"/>
              <a:t>&lt; </a:t>
            </a:r>
            <a:r>
              <a:rPr lang="en-US" sz="1800" dirty="0" err="1"/>
              <a:t>m</a:t>
            </a:r>
            <a:r>
              <a:rPr lang="en-US" sz="1800" baseline="-25000" dirty="0" err="1"/>
              <a:t>ll</a:t>
            </a:r>
            <a:r>
              <a:rPr lang="en-US" sz="1800" dirty="0"/>
              <a:t> &lt; </a:t>
            </a:r>
            <a:r>
              <a:rPr lang="en-US" sz="1800" dirty="0" smtClean="0"/>
              <a:t>200</a:t>
            </a:r>
            <a:r>
              <a:rPr lang="en-US" sz="1800" dirty="0"/>
              <a:t>	</a:t>
            </a:r>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23</a:t>
            </a:fld>
            <a:endParaRPr lang="en-US"/>
          </a:p>
        </p:txBody>
      </p:sp>
      <p:sp>
        <p:nvSpPr>
          <p:cNvPr id="6" name="Oval 5"/>
          <p:cNvSpPr/>
          <p:nvPr/>
        </p:nvSpPr>
        <p:spPr>
          <a:xfrm>
            <a:off x="4828270" y="3968943"/>
            <a:ext cx="423303" cy="343974"/>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8009934" y="3962586"/>
            <a:ext cx="423303" cy="343974"/>
          </a:xfrm>
          <a:prstGeom prst="ellipse">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1027471" y="3909197"/>
            <a:ext cx="1625037" cy="2207889"/>
          </a:xfrm>
          <a:prstGeom prst="rect">
            <a:avLst/>
          </a:prstGeom>
        </p:spPr>
      </p:pic>
    </p:spTree>
    <p:extLst>
      <p:ext uri="{BB962C8B-B14F-4D97-AF65-F5344CB8AC3E}">
        <p14:creationId xmlns:p14="http://schemas.microsoft.com/office/powerpoint/2010/main" val="26137007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distributions</a:t>
            </a:r>
            <a:endParaRPr lang="en-US" dirty="0"/>
          </a:p>
        </p:txBody>
      </p:sp>
      <p:sp>
        <p:nvSpPr>
          <p:cNvPr id="5" name="Content Placeholder 4"/>
          <p:cNvSpPr>
            <a:spLocks noGrp="1"/>
          </p:cNvSpPr>
          <p:nvPr>
            <p:ph idx="1"/>
          </p:nvPr>
        </p:nvSpPr>
        <p:spPr>
          <a:xfrm>
            <a:off x="6713127" y="1131168"/>
            <a:ext cx="2200321" cy="3453677"/>
          </a:xfrm>
        </p:spPr>
        <p:txBody>
          <a:bodyPr>
            <a:noAutofit/>
          </a:bodyPr>
          <a:lstStyle/>
          <a:p>
            <a:r>
              <a:rPr lang="en-US" sz="1800" b="1" dirty="0" smtClean="0">
                <a:solidFill>
                  <a:schemeClr val="tx2"/>
                </a:solidFill>
              </a:rPr>
              <a:t>Data compared with signal and background events</a:t>
            </a:r>
          </a:p>
          <a:p>
            <a:r>
              <a:rPr lang="en-US" sz="1800" b="1" dirty="0">
                <a:solidFill>
                  <a:srgbClr val="0BD0D9"/>
                </a:solidFill>
              </a:rPr>
              <a:t>B</a:t>
            </a:r>
            <a:r>
              <a:rPr lang="en-US" sz="1800" b="1" dirty="0" smtClean="0">
                <a:solidFill>
                  <a:srgbClr val="0BD0D9"/>
                </a:solidFill>
              </a:rPr>
              <a:t>ackground</a:t>
            </a:r>
            <a:r>
              <a:rPr lang="en-US" sz="1800" b="1" dirty="0">
                <a:solidFill>
                  <a:srgbClr val="0BD0D9"/>
                </a:solidFill>
              </a:rPr>
              <a:t>-subtracted data </a:t>
            </a:r>
            <a:r>
              <a:rPr lang="en-US" sz="1800" b="1" dirty="0" smtClean="0">
                <a:solidFill>
                  <a:srgbClr val="0BD0D9"/>
                </a:solidFill>
              </a:rPr>
              <a:t>compared with </a:t>
            </a:r>
            <a:r>
              <a:rPr lang="en-US" sz="1800" b="1" dirty="0">
                <a:solidFill>
                  <a:srgbClr val="0BD0D9"/>
                </a:solidFill>
              </a:rPr>
              <a:t>best-fit signal component </a:t>
            </a:r>
            <a:endParaRPr lang="en-US" sz="1800" b="1" dirty="0" smtClean="0">
              <a:solidFill>
                <a:srgbClr val="0BD0D9"/>
              </a:solidFill>
            </a:endParaRPr>
          </a:p>
        </p:txBody>
      </p:sp>
      <p:sp>
        <p:nvSpPr>
          <p:cNvPr id="2" name="Footer Placeholder 1"/>
          <p:cNvSpPr>
            <a:spLocks noGrp="1"/>
          </p:cNvSpPr>
          <p:nvPr>
            <p:ph type="ftr" sz="quarter" idx="11"/>
          </p:nvPr>
        </p:nvSpPr>
        <p:spPr/>
        <p:txBody>
          <a:bodyPr/>
          <a:lstStyle/>
          <a:p>
            <a:r>
              <a:rPr lang="en-US" smtClean="0"/>
              <a:t>Rebeca Gonzalez Suarez (UNL) 10 August 2015</a:t>
            </a:r>
            <a:endParaRPr lang="en-US"/>
          </a:p>
        </p:txBody>
      </p:sp>
      <p:sp>
        <p:nvSpPr>
          <p:cNvPr id="3" name="Slide Number Placeholder 2"/>
          <p:cNvSpPr>
            <a:spLocks noGrp="1"/>
          </p:cNvSpPr>
          <p:nvPr>
            <p:ph type="sldNum" sz="quarter" idx="12"/>
          </p:nvPr>
        </p:nvSpPr>
        <p:spPr/>
        <p:txBody>
          <a:bodyPr/>
          <a:lstStyle/>
          <a:p>
            <a:fld id="{8AEF454D-24C9-4246-95AA-EAA7EC456367}" type="slidenum">
              <a:rPr lang="en-US" smtClean="0"/>
              <a:t>24</a:t>
            </a:fld>
            <a:endParaRPr lang="en-US"/>
          </a:p>
        </p:txBody>
      </p:sp>
      <p:pic>
        <p:nvPicPr>
          <p:cNvPr id="6" name="Picture 5"/>
          <p:cNvPicPr>
            <a:picLocks noChangeAspect="1"/>
          </p:cNvPicPr>
          <p:nvPr/>
        </p:nvPicPr>
        <p:blipFill>
          <a:blip r:embed="rId2"/>
          <a:stretch>
            <a:fillRect/>
          </a:stretch>
        </p:blipFill>
        <p:spPr>
          <a:xfrm>
            <a:off x="1012873" y="3895958"/>
            <a:ext cx="5700254" cy="2794578"/>
          </a:xfrm>
          <a:prstGeom prst="rect">
            <a:avLst/>
          </a:prstGeom>
        </p:spPr>
      </p:pic>
      <p:pic>
        <p:nvPicPr>
          <p:cNvPr id="7" name="Picture 6"/>
          <p:cNvPicPr>
            <a:picLocks noChangeAspect="1"/>
          </p:cNvPicPr>
          <p:nvPr/>
        </p:nvPicPr>
        <p:blipFill>
          <a:blip r:embed="rId3"/>
          <a:stretch>
            <a:fillRect/>
          </a:stretch>
        </p:blipFill>
        <p:spPr>
          <a:xfrm>
            <a:off x="1055605" y="1162954"/>
            <a:ext cx="5657522" cy="2739431"/>
          </a:xfrm>
          <a:prstGeom prst="rect">
            <a:avLst/>
          </a:prstGeom>
        </p:spPr>
      </p:pic>
    </p:spTree>
    <p:extLst>
      <p:ext uri="{BB962C8B-B14F-4D97-AF65-F5344CB8AC3E}">
        <p14:creationId xmlns:p14="http://schemas.microsoft.com/office/powerpoint/2010/main" val="367656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25</a:t>
            </a:fld>
            <a:endParaRPr lang="en-US"/>
          </a:p>
        </p:txBody>
      </p:sp>
      <p:pic>
        <p:nvPicPr>
          <p:cNvPr id="6" name="Picture 5"/>
          <p:cNvPicPr>
            <a:picLocks noChangeAspect="1"/>
          </p:cNvPicPr>
          <p:nvPr/>
        </p:nvPicPr>
        <p:blipFill>
          <a:blip r:embed="rId2"/>
          <a:stretch>
            <a:fillRect/>
          </a:stretch>
        </p:blipFill>
        <p:spPr>
          <a:xfrm>
            <a:off x="1012873" y="1199744"/>
            <a:ext cx="3610608" cy="3399022"/>
          </a:xfrm>
          <a:prstGeom prst="rect">
            <a:avLst/>
          </a:prstGeom>
        </p:spPr>
      </p:pic>
      <p:sp>
        <p:nvSpPr>
          <p:cNvPr id="8" name="TextBox 7"/>
          <p:cNvSpPr txBox="1"/>
          <p:nvPr/>
        </p:nvSpPr>
        <p:spPr>
          <a:xfrm>
            <a:off x="4587791" y="1183088"/>
            <a:ext cx="2273203" cy="369332"/>
          </a:xfrm>
          <a:prstGeom prst="rect">
            <a:avLst/>
          </a:prstGeom>
          <a:noFill/>
        </p:spPr>
        <p:txBody>
          <a:bodyPr wrap="none" rtlCol="0">
            <a:spAutoFit/>
          </a:bodyPr>
          <a:lstStyle/>
          <a:p>
            <a:r>
              <a:rPr lang="en-US" dirty="0" smtClean="0"/>
              <a:t>The eµ channel alone:</a:t>
            </a:r>
          </a:p>
        </p:txBody>
      </p:sp>
      <p:graphicFrame>
        <p:nvGraphicFramePr>
          <p:cNvPr id="9" name="Table 8"/>
          <p:cNvGraphicFramePr>
            <a:graphicFrameLocks noGrp="1"/>
          </p:cNvGraphicFramePr>
          <p:nvPr>
            <p:extLst>
              <p:ext uri="{D42A27DB-BD31-4B8C-83A1-F6EECF244321}">
                <p14:modId xmlns:p14="http://schemas.microsoft.com/office/powerpoint/2010/main" val="2867179943"/>
              </p:ext>
            </p:extLst>
          </p:nvPr>
        </p:nvGraphicFramePr>
        <p:xfrm>
          <a:off x="4606331" y="1552420"/>
          <a:ext cx="4327357" cy="1005840"/>
        </p:xfrm>
        <a:graphic>
          <a:graphicData uri="http://schemas.openxmlformats.org/drawingml/2006/table">
            <a:tbl>
              <a:tblPr firstRow="1" bandRow="1">
                <a:tableStyleId>{2D5ABB26-0587-4C30-8999-92F81FD0307C}</a:tableStyleId>
              </a:tblPr>
              <a:tblGrid>
                <a:gridCol w="788864"/>
                <a:gridCol w="788864"/>
                <a:gridCol w="788864"/>
                <a:gridCol w="788864"/>
                <a:gridCol w="1171901"/>
              </a:tblGrid>
              <a:tr h="250394">
                <a:tc gridSpan="2">
                  <a:txBody>
                    <a:bodyPr/>
                    <a:lstStyle/>
                    <a:p>
                      <a:pPr algn="ctr"/>
                      <a:r>
                        <a:rPr lang="en-US" sz="1600" dirty="0" smtClean="0"/>
                        <a:t>95% CL </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US" dirty="0"/>
                    </a:p>
                  </a:txBody>
                  <a:tcPr/>
                </a:tc>
                <a:tc gridSpan="2">
                  <a:txBody>
                    <a:bodyPr/>
                    <a:lstStyle/>
                    <a:p>
                      <a:pPr algn="ctr"/>
                      <a:r>
                        <a:rPr lang="en-US" sz="1600" dirty="0" smtClean="0"/>
                        <a:t>Significance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US" dirty="0"/>
                    </a:p>
                  </a:txBody>
                  <a:tcPr/>
                </a:tc>
                <a:tc rowSpan="2">
                  <a:txBody>
                    <a:bodyPr/>
                    <a:lstStyle/>
                    <a:p>
                      <a:pPr algn="ctr"/>
                      <a:r>
                        <a:rPr lang="en-US" sz="1600" dirty="0" err="1" smtClean="0"/>
                        <a:t>σ</a:t>
                      </a:r>
                      <a:r>
                        <a:rPr lang="en-US" sz="1600" dirty="0" smtClean="0"/>
                        <a:t>/</a:t>
                      </a:r>
                      <a:r>
                        <a:rPr lang="en-US" sz="1600" dirty="0" err="1" smtClean="0"/>
                        <a:t>σ</a:t>
                      </a:r>
                      <a:r>
                        <a:rPr lang="en-US" sz="1600" baseline="-25000" dirty="0" err="1" smtClean="0"/>
                        <a:t>SM</a:t>
                      </a:r>
                      <a:endParaRPr lang="en-US" sz="1600" baseline="-25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50394">
                <a:tc>
                  <a:txBody>
                    <a:bodyPr/>
                    <a:lstStyle/>
                    <a:p>
                      <a:pPr algn="ctr"/>
                      <a:r>
                        <a:rPr lang="en-US" sz="1600" dirty="0" smtClean="0"/>
                        <a:t>Exp.</a:t>
                      </a:r>
                      <a:endParaRPr lang="en-US" sz="16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sz="1600" dirty="0" smtClean="0"/>
                        <a:t>Obs.</a:t>
                      </a:r>
                      <a:endParaRPr lang="en-US" sz="16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pPr algn="ctr"/>
                      <a:r>
                        <a:rPr lang="en-US" sz="1600" dirty="0" smtClean="0"/>
                        <a:t>Exp.</a:t>
                      </a:r>
                      <a:endParaRPr lang="en-US" sz="16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sz="1600" dirty="0" smtClean="0"/>
                        <a:t>Obs.</a:t>
                      </a:r>
                      <a:endParaRPr lang="en-US" sz="16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vMerge="1">
                  <a:txBody>
                    <a:bodyPr/>
                    <a:lstStyle/>
                    <a:p>
                      <a:pPr algn="ctr"/>
                      <a:endParaRPr lang="en-US" dirty="0"/>
                    </a:p>
                  </a:txBody>
                  <a:tcPr anchor="ctr"/>
                </a:tc>
              </a:tr>
              <a:tr h="250394">
                <a:tc>
                  <a:txBody>
                    <a:bodyPr/>
                    <a:lstStyle/>
                    <a:p>
                      <a:pPr algn="ctr"/>
                      <a:r>
                        <a:rPr lang="en-US" sz="1600" dirty="0" smtClean="0"/>
                        <a:t>0.4</a:t>
                      </a:r>
                      <a:endParaRPr lang="en-US" sz="16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smtClean="0"/>
                        <a:t>1.2</a:t>
                      </a:r>
                      <a:endParaRPr lang="en-US" sz="16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b="1" dirty="0" smtClean="0">
                          <a:solidFill>
                            <a:schemeClr val="accent1"/>
                          </a:solidFill>
                        </a:rPr>
                        <a:t>5.2</a:t>
                      </a:r>
                      <a:endParaRPr lang="en-US" sz="1600" b="1" dirty="0">
                        <a:solidFill>
                          <a:schemeClr val="accent1"/>
                        </a:solidFill>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b="1" dirty="0" smtClean="0">
                          <a:solidFill>
                            <a:schemeClr val="accent1"/>
                          </a:solidFill>
                        </a:rPr>
                        <a:t>4.0</a:t>
                      </a:r>
                      <a:endParaRPr lang="en-US" sz="1600" b="1" dirty="0">
                        <a:solidFill>
                          <a:schemeClr val="accent1"/>
                        </a:solidFil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smtClean="0"/>
                        <a:t>0.76±0.21</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3"/>
          <a:stretch>
            <a:fillRect/>
          </a:stretch>
        </p:blipFill>
        <p:spPr>
          <a:xfrm>
            <a:off x="4936674" y="3081680"/>
            <a:ext cx="3890088" cy="3545881"/>
          </a:xfrm>
          <a:prstGeom prst="rect">
            <a:avLst/>
          </a:prstGeom>
        </p:spPr>
      </p:pic>
      <p:sp>
        <p:nvSpPr>
          <p:cNvPr id="11" name="TextBox 10"/>
          <p:cNvSpPr txBox="1"/>
          <p:nvPr/>
        </p:nvSpPr>
        <p:spPr>
          <a:xfrm>
            <a:off x="1435608" y="4662120"/>
            <a:ext cx="1950737" cy="369332"/>
          </a:xfrm>
          <a:prstGeom prst="rect">
            <a:avLst/>
          </a:prstGeom>
          <a:noFill/>
        </p:spPr>
        <p:txBody>
          <a:bodyPr wrap="none" rtlCol="0">
            <a:spAutoFit/>
          </a:bodyPr>
          <a:lstStyle/>
          <a:p>
            <a:r>
              <a:rPr lang="en-US" dirty="0" smtClean="0"/>
              <a:t>Full H→WW result</a:t>
            </a:r>
          </a:p>
        </p:txBody>
      </p:sp>
      <p:graphicFrame>
        <p:nvGraphicFramePr>
          <p:cNvPr id="12" name="Table 11"/>
          <p:cNvGraphicFramePr>
            <a:graphicFrameLocks noGrp="1"/>
          </p:cNvGraphicFramePr>
          <p:nvPr>
            <p:extLst>
              <p:ext uri="{D42A27DB-BD31-4B8C-83A1-F6EECF244321}">
                <p14:modId xmlns:p14="http://schemas.microsoft.com/office/powerpoint/2010/main" val="3531450984"/>
              </p:ext>
            </p:extLst>
          </p:nvPr>
        </p:nvGraphicFramePr>
        <p:xfrm>
          <a:off x="1435608" y="5161599"/>
          <a:ext cx="3152183" cy="1005840"/>
        </p:xfrm>
        <a:graphic>
          <a:graphicData uri="http://schemas.openxmlformats.org/drawingml/2006/table">
            <a:tbl>
              <a:tblPr firstRow="1" bandRow="1">
                <a:tableStyleId>{2D5ABB26-0587-4C30-8999-92F81FD0307C}</a:tableStyleId>
              </a:tblPr>
              <a:tblGrid>
                <a:gridCol w="904356"/>
                <a:gridCol w="784069"/>
                <a:gridCol w="1463758"/>
              </a:tblGrid>
              <a:tr h="0">
                <a:tc gridSpan="2">
                  <a:txBody>
                    <a:bodyPr/>
                    <a:lstStyle/>
                    <a:p>
                      <a:pPr algn="ctr"/>
                      <a:r>
                        <a:rPr lang="en-US" sz="1600" dirty="0" smtClean="0"/>
                        <a:t>Significance</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hMerge="1">
                  <a:txBody>
                    <a:bodyPr/>
                    <a:lstStyle/>
                    <a:p>
                      <a:endParaRPr lang="en-US" dirty="0"/>
                    </a:p>
                  </a:txBody>
                  <a:tcPr/>
                </a:tc>
                <a:tc rowSpan="2">
                  <a:txBody>
                    <a:bodyPr/>
                    <a:lstStyle/>
                    <a:p>
                      <a:pPr algn="ctr"/>
                      <a:r>
                        <a:rPr lang="en-US" sz="1600" dirty="0" err="1" smtClean="0"/>
                        <a:t>σ</a:t>
                      </a:r>
                      <a:r>
                        <a:rPr lang="en-US" sz="1600" dirty="0" smtClean="0"/>
                        <a:t>/</a:t>
                      </a:r>
                      <a:r>
                        <a:rPr lang="en-US" sz="1600" dirty="0" err="1" smtClean="0"/>
                        <a:t>σ</a:t>
                      </a:r>
                      <a:r>
                        <a:rPr lang="en-US" sz="1600" baseline="-25000" dirty="0" err="1" smtClean="0"/>
                        <a:t>SM</a:t>
                      </a:r>
                      <a:endParaRPr lang="en-US" sz="1600" baseline="-250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0">
                <a:tc>
                  <a:txBody>
                    <a:bodyPr/>
                    <a:lstStyle/>
                    <a:p>
                      <a:pPr algn="ctr"/>
                      <a:r>
                        <a:rPr lang="en-US" sz="1600" dirty="0" smtClean="0"/>
                        <a:t>Exp.</a:t>
                      </a:r>
                      <a:endParaRPr lang="en-US" sz="1600"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sz="1600" dirty="0" smtClean="0"/>
                        <a:t>Obs.</a:t>
                      </a:r>
                      <a:endParaRPr lang="en-US" sz="1600"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vMerge="1">
                  <a:txBody>
                    <a:bodyPr/>
                    <a:lstStyle/>
                    <a:p>
                      <a:pPr algn="ctr"/>
                      <a:endParaRPr lang="en-US" dirty="0"/>
                    </a:p>
                  </a:txBody>
                  <a:tcPr anchor="ctr"/>
                </a:tc>
              </a:tr>
              <a:tr h="134183">
                <a:tc>
                  <a:txBody>
                    <a:bodyPr/>
                    <a:lstStyle/>
                    <a:p>
                      <a:pPr algn="ctr"/>
                      <a:r>
                        <a:rPr lang="en-US" sz="1600" b="1" dirty="0" smtClean="0">
                          <a:solidFill>
                            <a:schemeClr val="accent1"/>
                          </a:solidFill>
                        </a:rPr>
                        <a:t>5.8</a:t>
                      </a:r>
                      <a:endParaRPr lang="en-US" sz="1600" b="1" dirty="0">
                        <a:solidFill>
                          <a:schemeClr val="accent1"/>
                        </a:solidFill>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b="1" dirty="0" smtClean="0">
                          <a:solidFill>
                            <a:schemeClr val="accent1"/>
                          </a:solidFill>
                        </a:rPr>
                        <a:t>4.3</a:t>
                      </a:r>
                      <a:endParaRPr lang="en-US" sz="1600" b="1" dirty="0">
                        <a:solidFill>
                          <a:schemeClr val="accent1"/>
                        </a:solidFil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smtClean="0"/>
                        <a:t>0.72+0.20-0.18</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3" name="Oval 12"/>
          <p:cNvSpPr/>
          <p:nvPr/>
        </p:nvSpPr>
        <p:spPr>
          <a:xfrm>
            <a:off x="6204790" y="2197813"/>
            <a:ext cx="1539255" cy="389645"/>
          </a:xfrm>
          <a:prstGeom prst="ellipse">
            <a:avLst/>
          </a:prstGeom>
          <a:noFill/>
          <a:ln w="381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392768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something</a:t>
            </a:r>
            <a:endParaRPr lang="en-US" dirty="0"/>
          </a:p>
        </p:txBody>
      </p:sp>
      <p:sp>
        <p:nvSpPr>
          <p:cNvPr id="5" name="Content Placeholder 4"/>
          <p:cNvSpPr>
            <a:spLocks noGrp="1"/>
          </p:cNvSpPr>
          <p:nvPr>
            <p:ph idx="1"/>
          </p:nvPr>
        </p:nvSpPr>
        <p:spPr>
          <a:xfrm>
            <a:off x="1435608" y="1447800"/>
            <a:ext cx="7498080" cy="4947396"/>
          </a:xfrm>
        </p:spPr>
        <p:txBody>
          <a:bodyPr>
            <a:normAutofit fontScale="92500" lnSpcReduction="10000"/>
          </a:bodyPr>
          <a:lstStyle/>
          <a:p>
            <a:r>
              <a:rPr lang="en-US" sz="1800" dirty="0" smtClean="0"/>
              <a:t>Something that decays via X→WW→2l2ν</a:t>
            </a:r>
          </a:p>
          <a:p>
            <a:r>
              <a:rPr lang="en-US" sz="1800" dirty="0" smtClean="0"/>
              <a:t>There is confirmation from other decays (in some decays stronger than in WW, in other decays less so)</a:t>
            </a:r>
          </a:p>
          <a:p>
            <a:r>
              <a:rPr lang="en-US" sz="1800" b="1" dirty="0" smtClean="0"/>
              <a:t>But is it the Higgs?</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a:p>
          <a:p>
            <a:endParaRPr lang="en-US" sz="1800" dirty="0" smtClean="0"/>
          </a:p>
          <a:p>
            <a:r>
              <a:rPr lang="en-US" sz="1800" dirty="0" smtClean="0"/>
              <a:t>Handles to find deviations with respect to the SM expectations:</a:t>
            </a:r>
          </a:p>
          <a:p>
            <a:pPr lvl="1"/>
            <a:r>
              <a:rPr lang="en-US" sz="1800" b="1" dirty="0" smtClean="0"/>
              <a:t>Mass, Charge, Spin, Parity…</a:t>
            </a:r>
          </a:p>
          <a:p>
            <a:pPr marL="274320" lvl="1" indent="0">
              <a:buNone/>
            </a:pPr>
            <a:r>
              <a:rPr lang="en-US" sz="1800" b="1" dirty="0" smtClean="0">
                <a:solidFill>
                  <a:schemeClr val="accent2"/>
                </a:solidFill>
              </a:rPr>
              <a:t>→ How much can we explore using H→WW?</a:t>
            </a:r>
            <a:endParaRPr lang="en-US" sz="1800" b="1" dirty="0">
              <a:solidFill>
                <a:schemeClr val="accent2"/>
              </a:solidFill>
            </a:endParaRPr>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26</a:t>
            </a:fld>
            <a:endParaRPr lang="en-US"/>
          </a:p>
        </p:txBody>
      </p:sp>
      <p:pic>
        <p:nvPicPr>
          <p:cNvPr id="6" name="Picture 5"/>
          <p:cNvPicPr>
            <a:picLocks noChangeAspect="1"/>
          </p:cNvPicPr>
          <p:nvPr/>
        </p:nvPicPr>
        <p:blipFill>
          <a:blip r:embed="rId2"/>
          <a:stretch>
            <a:fillRect/>
          </a:stretch>
        </p:blipFill>
        <p:spPr>
          <a:xfrm>
            <a:off x="1883043" y="3373800"/>
            <a:ext cx="1963990" cy="1920467"/>
          </a:xfrm>
          <a:prstGeom prst="rect">
            <a:avLst/>
          </a:prstGeom>
        </p:spPr>
      </p:pic>
      <p:pic>
        <p:nvPicPr>
          <p:cNvPr id="7" name="Picture 6"/>
          <p:cNvPicPr>
            <a:picLocks noChangeAspect="1"/>
          </p:cNvPicPr>
          <p:nvPr/>
        </p:nvPicPr>
        <p:blipFill>
          <a:blip r:embed="rId2"/>
          <a:stretch>
            <a:fillRect/>
          </a:stretch>
        </p:blipFill>
        <p:spPr>
          <a:xfrm>
            <a:off x="6352986" y="3301290"/>
            <a:ext cx="2011668" cy="1967088"/>
          </a:xfrm>
          <a:prstGeom prst="rect">
            <a:avLst/>
          </a:prstGeom>
        </p:spPr>
      </p:pic>
      <p:pic>
        <p:nvPicPr>
          <p:cNvPr id="8" name="Picture 7"/>
          <p:cNvPicPr>
            <a:picLocks noChangeAspect="1"/>
          </p:cNvPicPr>
          <p:nvPr/>
        </p:nvPicPr>
        <p:blipFill>
          <a:blip r:embed="rId3"/>
          <a:stretch>
            <a:fillRect/>
          </a:stretch>
        </p:blipFill>
        <p:spPr>
          <a:xfrm>
            <a:off x="6729987" y="3547071"/>
            <a:ext cx="819798" cy="694095"/>
          </a:xfrm>
          <a:prstGeom prst="rect">
            <a:avLst/>
          </a:prstGeom>
        </p:spPr>
      </p:pic>
      <p:pic>
        <p:nvPicPr>
          <p:cNvPr id="9" name="Picture 8"/>
          <p:cNvPicPr>
            <a:picLocks noChangeAspect="1"/>
          </p:cNvPicPr>
          <p:nvPr/>
        </p:nvPicPr>
        <p:blipFill>
          <a:blip r:embed="rId4"/>
          <a:stretch>
            <a:fillRect/>
          </a:stretch>
        </p:blipFill>
        <p:spPr>
          <a:xfrm>
            <a:off x="2102717" y="3383221"/>
            <a:ext cx="1222606" cy="1401294"/>
          </a:xfrm>
          <a:prstGeom prst="rect">
            <a:avLst/>
          </a:prstGeom>
        </p:spPr>
      </p:pic>
      <p:pic>
        <p:nvPicPr>
          <p:cNvPr id="11" name="Picture 10"/>
          <p:cNvPicPr>
            <a:picLocks noChangeAspect="1"/>
          </p:cNvPicPr>
          <p:nvPr/>
        </p:nvPicPr>
        <p:blipFill>
          <a:blip r:embed="rId2"/>
          <a:stretch>
            <a:fillRect/>
          </a:stretch>
        </p:blipFill>
        <p:spPr>
          <a:xfrm>
            <a:off x="4811978" y="2764737"/>
            <a:ext cx="894052" cy="874239"/>
          </a:xfrm>
          <a:prstGeom prst="rect">
            <a:avLst/>
          </a:prstGeom>
        </p:spPr>
      </p:pic>
      <p:cxnSp>
        <p:nvCxnSpPr>
          <p:cNvPr id="13" name="Straight Arrow Connector 12"/>
          <p:cNvCxnSpPr/>
          <p:nvPr/>
        </p:nvCxnSpPr>
        <p:spPr>
          <a:xfrm flipH="1">
            <a:off x="3540909" y="3409992"/>
            <a:ext cx="1085953" cy="4002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706030" y="3445351"/>
            <a:ext cx="843414" cy="2712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325323" y="2610849"/>
            <a:ext cx="1486655" cy="307777"/>
          </a:xfrm>
          <a:prstGeom prst="rect">
            <a:avLst/>
          </a:prstGeom>
          <a:noFill/>
        </p:spPr>
        <p:txBody>
          <a:bodyPr wrap="square" rtlCol="0">
            <a:spAutoFit/>
          </a:bodyPr>
          <a:lstStyle/>
          <a:p>
            <a:pPr algn="r"/>
            <a:r>
              <a:rPr lang="en-US" sz="1400" b="1" dirty="0" smtClean="0">
                <a:solidFill>
                  <a:srgbClr val="0F6FC6"/>
                </a:solidFill>
              </a:rPr>
              <a:t>SM prediction</a:t>
            </a:r>
            <a:endParaRPr lang="en-US" sz="1400" b="1" dirty="0">
              <a:solidFill>
                <a:srgbClr val="0F6FC6"/>
              </a:solidFill>
            </a:endParaRPr>
          </a:p>
        </p:txBody>
      </p:sp>
      <p:sp>
        <p:nvSpPr>
          <p:cNvPr id="18" name="TextBox 17"/>
          <p:cNvSpPr txBox="1"/>
          <p:nvPr/>
        </p:nvSpPr>
        <p:spPr>
          <a:xfrm>
            <a:off x="1027575" y="4391371"/>
            <a:ext cx="1094233" cy="307777"/>
          </a:xfrm>
          <a:prstGeom prst="rect">
            <a:avLst/>
          </a:prstGeom>
          <a:noFill/>
        </p:spPr>
        <p:txBody>
          <a:bodyPr wrap="square" rtlCol="0">
            <a:spAutoFit/>
          </a:bodyPr>
          <a:lstStyle/>
          <a:p>
            <a:r>
              <a:rPr lang="en-US" sz="1400" b="1" dirty="0" smtClean="0">
                <a:solidFill>
                  <a:srgbClr val="0F6FC6"/>
                </a:solidFill>
              </a:rPr>
              <a:t>Reality?</a:t>
            </a:r>
            <a:endParaRPr lang="en-US" sz="1400" b="1" dirty="0">
              <a:solidFill>
                <a:srgbClr val="0F6FC6"/>
              </a:solidFill>
            </a:endParaRPr>
          </a:p>
        </p:txBody>
      </p:sp>
      <p:sp>
        <p:nvSpPr>
          <p:cNvPr id="19" name="TextBox 18"/>
          <p:cNvSpPr txBox="1"/>
          <p:nvPr/>
        </p:nvSpPr>
        <p:spPr>
          <a:xfrm>
            <a:off x="8306243" y="3576967"/>
            <a:ext cx="872430" cy="307777"/>
          </a:xfrm>
          <a:prstGeom prst="rect">
            <a:avLst/>
          </a:prstGeom>
          <a:noFill/>
        </p:spPr>
        <p:txBody>
          <a:bodyPr wrap="square" rtlCol="0">
            <a:spAutoFit/>
          </a:bodyPr>
          <a:lstStyle/>
          <a:p>
            <a:r>
              <a:rPr lang="en-US" sz="1400" b="1" dirty="0" smtClean="0">
                <a:solidFill>
                  <a:srgbClr val="0F6FC6"/>
                </a:solidFill>
              </a:rPr>
              <a:t>Reality?</a:t>
            </a:r>
            <a:endParaRPr lang="en-US" sz="1400" b="1" dirty="0">
              <a:solidFill>
                <a:srgbClr val="0F6FC6"/>
              </a:solidFill>
            </a:endParaRPr>
          </a:p>
        </p:txBody>
      </p:sp>
    </p:spTree>
    <p:extLst>
      <p:ext uri="{BB962C8B-B14F-4D97-AF65-F5344CB8AC3E}">
        <p14:creationId xmlns:p14="http://schemas.microsoft.com/office/powerpoint/2010/main" val="12496131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Charge</a:t>
            </a:r>
            <a:endParaRPr lang="en-US" dirty="0"/>
          </a:p>
        </p:txBody>
      </p:sp>
      <p:sp>
        <p:nvSpPr>
          <p:cNvPr id="7" name="Content Placeholder 6"/>
          <p:cNvSpPr>
            <a:spLocks noGrp="1"/>
          </p:cNvSpPr>
          <p:nvPr>
            <p:ph idx="1"/>
          </p:nvPr>
        </p:nvSpPr>
        <p:spPr>
          <a:xfrm>
            <a:off x="1435608" y="1447800"/>
            <a:ext cx="4682133" cy="4800600"/>
          </a:xfrm>
        </p:spPr>
        <p:txBody>
          <a:bodyPr>
            <a:normAutofit/>
          </a:bodyPr>
          <a:lstStyle/>
          <a:p>
            <a:r>
              <a:rPr lang="en-US" sz="1800" dirty="0"/>
              <a:t>The charge is 0, it is a neutral </a:t>
            </a:r>
            <a:r>
              <a:rPr lang="en-US" sz="1800" dirty="0" smtClean="0"/>
              <a:t>particle.</a:t>
            </a:r>
            <a:endParaRPr lang="en-US" sz="1800" dirty="0"/>
          </a:p>
          <a:p>
            <a:pPr marL="0" indent="0">
              <a:buNone/>
            </a:pPr>
            <a:endParaRPr lang="en-US" sz="1800" dirty="0" smtClean="0"/>
          </a:p>
          <a:p>
            <a:pPr marL="0" indent="0">
              <a:buNone/>
            </a:pPr>
            <a:endParaRPr lang="en-US" sz="1800" dirty="0"/>
          </a:p>
          <a:p>
            <a:r>
              <a:rPr lang="en-US" sz="1800" dirty="0" smtClean="0"/>
              <a:t>The H→WW excludes a Higgs mass range from </a:t>
            </a:r>
            <a:r>
              <a:rPr lang="en-US" sz="1800" b="1" dirty="0" smtClean="0">
                <a:solidFill>
                  <a:srgbClr val="10CF9B"/>
                </a:solidFill>
              </a:rPr>
              <a:t>127 to 600 </a:t>
            </a:r>
            <a:r>
              <a:rPr lang="en-US" sz="1800" dirty="0" err="1" smtClean="0"/>
              <a:t>GeV</a:t>
            </a:r>
            <a:r>
              <a:rPr lang="en-US" sz="1800" dirty="0" smtClean="0"/>
              <a:t> </a:t>
            </a:r>
          </a:p>
          <a:p>
            <a:pPr lvl="1"/>
            <a:r>
              <a:rPr lang="en-US" sz="1800" dirty="0" smtClean="0"/>
              <a:t>Expected range extends from  115 to 600 </a:t>
            </a:r>
            <a:r>
              <a:rPr lang="en-US" sz="1800" dirty="0" err="1" smtClean="0"/>
              <a:t>GeV</a:t>
            </a:r>
            <a:r>
              <a:rPr lang="en-US" sz="1800" dirty="0" smtClean="0"/>
              <a:t>→ Additional </a:t>
            </a:r>
            <a:r>
              <a:rPr lang="en-US" sz="1800" dirty="0"/>
              <a:t>Higgs </a:t>
            </a:r>
            <a:r>
              <a:rPr lang="en-US" sz="1800" dirty="0" smtClean="0"/>
              <a:t>bosons excluded </a:t>
            </a:r>
            <a:r>
              <a:rPr lang="en-US" sz="1800" dirty="0"/>
              <a:t>in </a:t>
            </a:r>
            <a:r>
              <a:rPr lang="en-US" sz="1800" dirty="0" smtClean="0"/>
              <a:t>114</a:t>
            </a:r>
            <a:r>
              <a:rPr lang="en-US" sz="1800" dirty="0"/>
              <a:t>–600 </a:t>
            </a:r>
            <a:r>
              <a:rPr lang="en-US" sz="1800" dirty="0" err="1"/>
              <a:t>GeV</a:t>
            </a:r>
            <a:r>
              <a:rPr lang="en-US" sz="1800" dirty="0"/>
              <a:t> </a:t>
            </a:r>
            <a:endParaRPr lang="en-US" sz="1800" dirty="0" smtClean="0"/>
          </a:p>
          <a:p>
            <a:r>
              <a:rPr lang="en-US" sz="1800" dirty="0" smtClean="0"/>
              <a:t>Best-fit mass:</a:t>
            </a:r>
          </a:p>
          <a:p>
            <a:pPr lvl="1"/>
            <a:r>
              <a:rPr lang="en-US" sz="1800" dirty="0" err="1" smtClean="0"/>
              <a:t>σ</a:t>
            </a:r>
            <a:r>
              <a:rPr lang="en-US" sz="1800" dirty="0" smtClean="0"/>
              <a:t>/</a:t>
            </a:r>
            <a:r>
              <a:rPr lang="en-US" sz="1800" dirty="0" err="1" smtClean="0"/>
              <a:t>σ</a:t>
            </a:r>
            <a:r>
              <a:rPr lang="en-US" sz="1800" baseline="-25000" dirty="0" err="1" smtClean="0"/>
              <a:t>SM</a:t>
            </a:r>
            <a:r>
              <a:rPr lang="en-US" sz="1800" dirty="0" smtClean="0"/>
              <a:t>=1,  </a:t>
            </a:r>
            <a:r>
              <a:rPr lang="en-US" sz="1800" b="1" dirty="0" err="1" smtClean="0">
                <a:solidFill>
                  <a:srgbClr val="10CF9B"/>
                </a:solidFill>
              </a:rPr>
              <a:t>m</a:t>
            </a:r>
            <a:r>
              <a:rPr lang="en-US" sz="1800" b="1" baseline="-25000" dirty="0" err="1" smtClean="0">
                <a:solidFill>
                  <a:srgbClr val="10CF9B"/>
                </a:solidFill>
              </a:rPr>
              <a:t>H</a:t>
            </a:r>
            <a:r>
              <a:rPr lang="en-US" sz="1800" b="1" dirty="0" smtClean="0">
                <a:solidFill>
                  <a:srgbClr val="10CF9B"/>
                </a:solidFill>
              </a:rPr>
              <a:t> = 125.5+3.6−3.8 </a:t>
            </a:r>
            <a:r>
              <a:rPr lang="en-US" sz="1800" b="1" dirty="0" err="1" smtClean="0">
                <a:solidFill>
                  <a:srgbClr val="10CF9B"/>
                </a:solidFill>
              </a:rPr>
              <a:t>GeV</a:t>
            </a:r>
            <a:endParaRPr lang="en-US" sz="1800" b="1" dirty="0" smtClean="0">
              <a:solidFill>
                <a:srgbClr val="10CF9B"/>
              </a:solidFill>
            </a:endParaRPr>
          </a:p>
          <a:p>
            <a:pPr lvl="1"/>
            <a:r>
              <a:rPr lang="en-US" sz="1800" dirty="0" smtClean="0"/>
              <a:t>Without constraints, </a:t>
            </a:r>
            <a:r>
              <a:rPr lang="en-US" sz="1800" dirty="0" err="1" smtClean="0"/>
              <a:t>m</a:t>
            </a:r>
            <a:r>
              <a:rPr lang="en-US" sz="1800" baseline="-25000" dirty="0" err="1" smtClean="0"/>
              <a:t>H</a:t>
            </a:r>
            <a:r>
              <a:rPr lang="en-US" sz="1800" dirty="0" smtClean="0"/>
              <a:t> </a:t>
            </a:r>
            <a:r>
              <a:rPr lang="en-US" sz="1800" dirty="0"/>
              <a:t>= </a:t>
            </a:r>
            <a:r>
              <a:rPr lang="en-US" sz="1800" dirty="0" smtClean="0"/>
              <a:t> 128.2±6.6 </a:t>
            </a:r>
            <a:r>
              <a:rPr lang="en-US" sz="1800" dirty="0" err="1"/>
              <a:t>GeV</a:t>
            </a:r>
            <a:r>
              <a:rPr lang="en-US" sz="1800" dirty="0"/>
              <a:t> </a:t>
            </a:r>
          </a:p>
          <a:p>
            <a:endParaRPr lang="en-US" sz="1800" dirty="0"/>
          </a:p>
          <a:p>
            <a:endParaRPr lang="en-US" sz="1800" dirty="0" smtClean="0"/>
          </a:p>
          <a:p>
            <a:endParaRPr lang="en-US" sz="1800" dirty="0"/>
          </a:p>
          <a:p>
            <a:endParaRPr lang="en-US" sz="1800" dirty="0" smtClean="0"/>
          </a:p>
          <a:p>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27</a:t>
            </a:fld>
            <a:endParaRPr lang="en-US"/>
          </a:p>
        </p:txBody>
      </p:sp>
      <p:pic>
        <p:nvPicPr>
          <p:cNvPr id="11" name="Picture 10"/>
          <p:cNvPicPr>
            <a:picLocks noChangeAspect="1"/>
          </p:cNvPicPr>
          <p:nvPr/>
        </p:nvPicPr>
        <p:blipFill>
          <a:blip r:embed="rId2"/>
          <a:stretch>
            <a:fillRect/>
          </a:stretch>
        </p:blipFill>
        <p:spPr>
          <a:xfrm>
            <a:off x="6117741" y="2183626"/>
            <a:ext cx="2971833" cy="2838517"/>
          </a:xfrm>
          <a:prstGeom prst="rect">
            <a:avLst/>
          </a:prstGeom>
        </p:spPr>
      </p:pic>
      <p:sp>
        <p:nvSpPr>
          <p:cNvPr id="12" name="Rectangle 11"/>
          <p:cNvSpPr/>
          <p:nvPr/>
        </p:nvSpPr>
        <p:spPr>
          <a:xfrm>
            <a:off x="6455366" y="5602021"/>
            <a:ext cx="258911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dirty="0" smtClean="0">
                <a:hlinkClick r:id="rId3"/>
              </a:rPr>
              <a:t>arXiv:1412.8662</a:t>
            </a:r>
            <a:endParaRPr lang="en-US" sz="1600" dirty="0" smtClean="0"/>
          </a:p>
          <a:p>
            <a:pPr algn="ctr"/>
            <a:r>
              <a:rPr lang="tr-TR" sz="1600" dirty="0" err="1"/>
              <a:t>Eur</a:t>
            </a:r>
            <a:r>
              <a:rPr lang="tr-TR" sz="1600" dirty="0"/>
              <a:t>. </a:t>
            </a:r>
            <a:r>
              <a:rPr lang="tr-TR" sz="1600" dirty="0" err="1"/>
              <a:t>Phys</a:t>
            </a:r>
            <a:r>
              <a:rPr lang="tr-TR" sz="1600" dirty="0"/>
              <a:t>. J. C (2015) 75:212</a:t>
            </a:r>
          </a:p>
          <a:p>
            <a:pPr algn="ctr"/>
            <a:r>
              <a:rPr lang="en-US" sz="1600" dirty="0" smtClean="0"/>
              <a:t>Dec 2014</a:t>
            </a:r>
            <a:endParaRPr lang="en-US" sz="1600" dirty="0"/>
          </a:p>
        </p:txBody>
      </p:sp>
      <p:sp>
        <p:nvSpPr>
          <p:cNvPr id="13" name="Rectangle 12"/>
          <p:cNvSpPr/>
          <p:nvPr/>
        </p:nvSpPr>
        <p:spPr>
          <a:xfrm>
            <a:off x="1241914" y="5602021"/>
            <a:ext cx="4875827" cy="646331"/>
          </a:xfrm>
          <a:prstGeom prst="rect">
            <a:avLst/>
          </a:prstGeom>
        </p:spPr>
        <p:txBody>
          <a:bodyPr wrap="square">
            <a:spAutoFit/>
          </a:bodyPr>
          <a:lstStyle/>
          <a:p>
            <a:pPr algn="ctr"/>
            <a:r>
              <a:rPr lang="en-US" i="1" dirty="0" smtClean="0"/>
              <a:t>CMS Higgs mass value (driven by </a:t>
            </a:r>
            <a:r>
              <a:rPr lang="en-US" i="1" dirty="0" err="1" smtClean="0"/>
              <a:t>γγ</a:t>
            </a:r>
            <a:r>
              <a:rPr lang="en-US" i="1" dirty="0" smtClean="0"/>
              <a:t> and ZZ):</a:t>
            </a:r>
          </a:p>
          <a:p>
            <a:pPr algn="ctr"/>
            <a:r>
              <a:rPr lang="en-US" b="1" i="1" dirty="0" err="1" smtClean="0">
                <a:solidFill>
                  <a:schemeClr val="accent1"/>
                </a:solidFill>
              </a:rPr>
              <a:t>m</a:t>
            </a:r>
            <a:r>
              <a:rPr lang="en-US" b="1" i="1" baseline="-25000" dirty="0" err="1" smtClean="0">
                <a:solidFill>
                  <a:schemeClr val="accent1"/>
                </a:solidFill>
              </a:rPr>
              <a:t>H</a:t>
            </a:r>
            <a:r>
              <a:rPr lang="en-US" b="1" i="1" baseline="-25000" dirty="0" smtClean="0">
                <a:solidFill>
                  <a:schemeClr val="accent1"/>
                </a:solidFill>
              </a:rPr>
              <a:t> </a:t>
            </a:r>
            <a:r>
              <a:rPr lang="en-US" b="1" i="1" dirty="0" smtClean="0">
                <a:solidFill>
                  <a:schemeClr val="accent1"/>
                </a:solidFill>
              </a:rPr>
              <a:t>= 125.02 +0.26-0.27 (stat) +0.14-0.15 (</a:t>
            </a:r>
            <a:r>
              <a:rPr lang="en-US" b="1" i="1" dirty="0" err="1" smtClean="0">
                <a:solidFill>
                  <a:schemeClr val="accent1"/>
                </a:solidFill>
              </a:rPr>
              <a:t>syst</a:t>
            </a:r>
            <a:r>
              <a:rPr lang="en-US" b="1" i="1" dirty="0">
                <a:solidFill>
                  <a:schemeClr val="accent1"/>
                </a:solidFill>
              </a:rPr>
              <a:t>)</a:t>
            </a:r>
          </a:p>
        </p:txBody>
      </p:sp>
      <p:sp>
        <p:nvSpPr>
          <p:cNvPr id="10" name="Title 5"/>
          <p:cNvSpPr txBox="1">
            <a:spLocks/>
          </p:cNvSpPr>
          <p:nvPr/>
        </p:nvSpPr>
        <p:spPr>
          <a:xfrm>
            <a:off x="1464804" y="1539136"/>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r>
              <a:rPr lang="en-US" dirty="0" smtClean="0"/>
              <a:t>Mass </a:t>
            </a:r>
            <a:endParaRPr lang="en-US" dirty="0"/>
          </a:p>
        </p:txBody>
      </p:sp>
    </p:spTree>
    <p:extLst>
      <p:ext uri="{BB962C8B-B14F-4D97-AF65-F5344CB8AC3E}">
        <p14:creationId xmlns:p14="http://schemas.microsoft.com/office/powerpoint/2010/main" val="309091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Couplings</a:t>
            </a:r>
            <a:endParaRPr lang="en-US" dirty="0"/>
          </a:p>
        </p:txBody>
      </p:sp>
      <p:sp>
        <p:nvSpPr>
          <p:cNvPr id="3" name="Content Placeholder 2"/>
          <p:cNvSpPr>
            <a:spLocks noGrp="1"/>
          </p:cNvSpPr>
          <p:nvPr>
            <p:ph idx="1"/>
          </p:nvPr>
        </p:nvSpPr>
        <p:spPr/>
        <p:txBody>
          <a:bodyPr>
            <a:noAutofit/>
          </a:bodyPr>
          <a:lstStyle/>
          <a:p>
            <a:r>
              <a:rPr lang="en-US" sz="1800" dirty="0" smtClean="0"/>
              <a:t>The values of </a:t>
            </a:r>
            <a:r>
              <a:rPr lang="en-US" sz="1800" b="1" dirty="0" smtClean="0"/>
              <a:t>µ</a:t>
            </a:r>
            <a:r>
              <a:rPr lang="en-US" sz="1800" b="1" baseline="-25000" dirty="0" err="1" smtClean="0"/>
              <a:t>ggH</a:t>
            </a:r>
            <a:r>
              <a:rPr lang="en-US" sz="1800" dirty="0" smtClean="0"/>
              <a:t> and </a:t>
            </a:r>
            <a:r>
              <a:rPr lang="en-US" sz="1800" b="1" dirty="0" smtClean="0"/>
              <a:t>µ</a:t>
            </a:r>
            <a:r>
              <a:rPr lang="en-US" sz="1800" b="1" baseline="-25000" dirty="0" smtClean="0"/>
              <a:t>VBF</a:t>
            </a:r>
            <a:r>
              <a:rPr lang="en-US" sz="1800" dirty="0" smtClean="0"/>
              <a:t> can be used to test the </a:t>
            </a:r>
            <a:r>
              <a:rPr lang="en-US" sz="1800" dirty="0" err="1" smtClean="0"/>
              <a:t>fermionic</a:t>
            </a:r>
            <a:r>
              <a:rPr lang="en-US" sz="1800" dirty="0" smtClean="0"/>
              <a:t> and </a:t>
            </a:r>
            <a:r>
              <a:rPr lang="en-US" sz="1800" dirty="0" err="1" smtClean="0"/>
              <a:t>bosonic</a:t>
            </a:r>
            <a:r>
              <a:rPr lang="en-US" sz="1800" dirty="0" smtClean="0"/>
              <a:t> </a:t>
            </a:r>
            <a:r>
              <a:rPr lang="en-US" sz="1800" dirty="0" smtClean="0"/>
              <a:t>couplings</a:t>
            </a:r>
            <a:r>
              <a:rPr lang="en-US" sz="1800" dirty="0"/>
              <a:t> </a:t>
            </a:r>
            <a:r>
              <a:rPr lang="en-US" sz="1800" dirty="0" smtClean="0"/>
              <a:t>assigning </a:t>
            </a:r>
            <a:r>
              <a:rPr lang="en-US" sz="1800" dirty="0" smtClean="0"/>
              <a:t>coupling </a:t>
            </a:r>
            <a:r>
              <a:rPr lang="en-US" sz="1800" dirty="0" smtClean="0"/>
              <a:t>modifiers </a:t>
            </a:r>
            <a:r>
              <a:rPr lang="en-US" sz="1800" dirty="0" err="1" smtClean="0"/>
              <a:t>κ</a:t>
            </a:r>
            <a:r>
              <a:rPr lang="en-US" sz="1800" baseline="-25000" dirty="0" err="1" smtClean="0"/>
              <a:t>V</a:t>
            </a:r>
            <a:r>
              <a:rPr lang="en-US" sz="1800" dirty="0" smtClean="0"/>
              <a:t> and </a:t>
            </a:r>
            <a:r>
              <a:rPr lang="en-US" sz="1800" dirty="0" err="1" smtClean="0"/>
              <a:t>κ</a:t>
            </a:r>
            <a:r>
              <a:rPr lang="en-US" sz="1800" baseline="-25000" dirty="0" err="1" smtClean="0"/>
              <a:t>f</a:t>
            </a:r>
            <a:r>
              <a:rPr lang="en-US" sz="1800" dirty="0" smtClean="0"/>
              <a:t> </a:t>
            </a:r>
            <a:r>
              <a:rPr lang="en-US" sz="1800" dirty="0" smtClean="0"/>
              <a:t>to </a:t>
            </a:r>
            <a:r>
              <a:rPr lang="en-US" sz="1800" dirty="0" smtClean="0"/>
              <a:t>vector and fermion vertices → used to scale the expected product of </a:t>
            </a:r>
            <a:r>
              <a:rPr lang="en-US" sz="1800" dirty="0" err="1" smtClean="0"/>
              <a:t>σxBR</a:t>
            </a:r>
            <a:r>
              <a:rPr lang="en-US" sz="1800" dirty="0" smtClean="0"/>
              <a:t> to match the signal </a:t>
            </a:r>
            <a:r>
              <a:rPr lang="en-US" sz="1800" dirty="0" smtClean="0"/>
              <a:t>yields in </a:t>
            </a:r>
            <a:r>
              <a:rPr lang="en-US" sz="1800" dirty="0" smtClean="0"/>
              <a:t>data</a:t>
            </a:r>
          </a:p>
          <a:p>
            <a:endParaRPr lang="en-US" sz="1000" dirty="0" smtClean="0"/>
          </a:p>
          <a:p>
            <a:endParaRPr lang="en-US" sz="1600" dirty="0" smtClean="0"/>
          </a:p>
          <a:p>
            <a:r>
              <a:rPr lang="el-GR" sz="1800" dirty="0" smtClean="0"/>
              <a:t>κ</a:t>
            </a:r>
            <a:r>
              <a:rPr lang="en-US" sz="1800" baseline="-25000" dirty="0" err="1" smtClean="0"/>
              <a:t>i</a:t>
            </a:r>
            <a:r>
              <a:rPr lang="en-US" sz="1800" dirty="0" smtClean="0"/>
              <a:t> is </a:t>
            </a:r>
            <a:r>
              <a:rPr lang="en-US" sz="1800" dirty="0" err="1" smtClean="0"/>
              <a:t>κ</a:t>
            </a:r>
            <a:r>
              <a:rPr lang="en-US" sz="1800" baseline="-25000" dirty="0" err="1" smtClean="0"/>
              <a:t>f</a:t>
            </a:r>
            <a:r>
              <a:rPr lang="en-US" sz="1800" baseline="-25000" dirty="0" smtClean="0"/>
              <a:t> </a:t>
            </a:r>
            <a:r>
              <a:rPr lang="en-US" sz="1800" dirty="0" smtClean="0"/>
              <a:t>for </a:t>
            </a:r>
            <a:r>
              <a:rPr lang="en-US" sz="1800" dirty="0" err="1" smtClean="0"/>
              <a:t>ggH</a:t>
            </a:r>
            <a:r>
              <a:rPr lang="en-US" sz="1800" dirty="0" smtClean="0"/>
              <a:t>, </a:t>
            </a:r>
            <a:r>
              <a:rPr lang="en-US" sz="1800" dirty="0" err="1" smtClean="0"/>
              <a:t>κ</a:t>
            </a:r>
            <a:r>
              <a:rPr lang="en-US" sz="1800" baseline="-25000" dirty="0" err="1" smtClean="0"/>
              <a:t>V</a:t>
            </a:r>
            <a:r>
              <a:rPr lang="en-US" sz="1800" baseline="-25000" dirty="0" smtClean="0"/>
              <a:t> </a:t>
            </a:r>
            <a:r>
              <a:rPr lang="en-US" sz="1800" dirty="0" smtClean="0"/>
              <a:t>for VBF;  and </a:t>
            </a:r>
            <a:r>
              <a:rPr lang="el-GR" sz="1800" dirty="0" smtClean="0"/>
              <a:t>κ</a:t>
            </a:r>
            <a:r>
              <a:rPr lang="en-US" sz="1800" baseline="-25000" dirty="0" smtClean="0"/>
              <a:t>H </a:t>
            </a:r>
            <a:r>
              <a:rPr lang="en-US" sz="1800" dirty="0" smtClean="0"/>
              <a:t>is the total decay width ~  </a:t>
            </a:r>
            <a:r>
              <a:rPr lang="el-GR" sz="1800" dirty="0" smtClean="0"/>
              <a:t>κ</a:t>
            </a:r>
            <a:r>
              <a:rPr lang="en-US" sz="1800" baseline="-25000" dirty="0" smtClean="0"/>
              <a:t>f</a:t>
            </a:r>
            <a:r>
              <a:rPr lang="en-US" sz="1800" baseline="30000" dirty="0" smtClean="0"/>
              <a:t>2</a:t>
            </a:r>
            <a:r>
              <a:rPr lang="en-US" sz="1800" dirty="0" smtClean="0"/>
              <a:t> </a:t>
            </a:r>
          </a:p>
          <a:p>
            <a:pPr lvl="1"/>
            <a:r>
              <a:rPr lang="en-US" sz="1800" b="1" dirty="0" smtClean="0">
                <a:solidFill>
                  <a:schemeClr val="accent1"/>
                </a:solidFill>
              </a:rPr>
              <a:t>µ</a:t>
            </a:r>
            <a:r>
              <a:rPr lang="en-US" sz="1800" b="1" baseline="-25000" dirty="0" err="1" smtClean="0">
                <a:solidFill>
                  <a:schemeClr val="accent1"/>
                </a:solidFill>
              </a:rPr>
              <a:t>ggH</a:t>
            </a:r>
            <a:r>
              <a:rPr lang="en-US" sz="1800" b="1" baseline="-25000" dirty="0" smtClean="0">
                <a:solidFill>
                  <a:schemeClr val="accent1"/>
                </a:solidFill>
              </a:rPr>
              <a:t> </a:t>
            </a:r>
            <a:r>
              <a:rPr lang="en-US" sz="1800" b="1" dirty="0" smtClean="0">
                <a:solidFill>
                  <a:schemeClr val="accent1"/>
                </a:solidFill>
              </a:rPr>
              <a:t>is sensitive to </a:t>
            </a:r>
            <a:r>
              <a:rPr lang="en-US" sz="1800" b="1" dirty="0" err="1" smtClean="0">
                <a:solidFill>
                  <a:schemeClr val="accent1"/>
                </a:solidFill>
              </a:rPr>
              <a:t>κ</a:t>
            </a:r>
            <a:r>
              <a:rPr lang="en-US" sz="1800" b="1" baseline="-25000" dirty="0" err="1" smtClean="0">
                <a:solidFill>
                  <a:schemeClr val="accent1"/>
                </a:solidFill>
              </a:rPr>
              <a:t>V</a:t>
            </a:r>
            <a:r>
              <a:rPr lang="en-US" sz="1800" b="1" dirty="0" smtClean="0">
                <a:solidFill>
                  <a:schemeClr val="accent1"/>
                </a:solidFill>
              </a:rPr>
              <a:t> and µ</a:t>
            </a:r>
            <a:r>
              <a:rPr lang="en-US" sz="1800" b="1" baseline="-25000" dirty="0" smtClean="0">
                <a:solidFill>
                  <a:schemeClr val="accent1"/>
                </a:solidFill>
              </a:rPr>
              <a:t>VBF</a:t>
            </a:r>
            <a:r>
              <a:rPr lang="en-US" sz="1800" b="1" dirty="0" smtClean="0">
                <a:solidFill>
                  <a:schemeClr val="accent1"/>
                </a:solidFill>
              </a:rPr>
              <a:t>, which scales with κ</a:t>
            </a:r>
            <a:r>
              <a:rPr lang="en-US" sz="1800" b="1" baseline="-25000" dirty="0" smtClean="0">
                <a:solidFill>
                  <a:schemeClr val="accent1"/>
                </a:solidFill>
              </a:rPr>
              <a:t>V</a:t>
            </a:r>
            <a:r>
              <a:rPr lang="en-US" sz="1800" b="1" baseline="30000" dirty="0" smtClean="0">
                <a:solidFill>
                  <a:schemeClr val="accent1"/>
                </a:solidFill>
              </a:rPr>
              <a:t>4</a:t>
            </a:r>
            <a:r>
              <a:rPr lang="en-US" sz="1800" b="1" dirty="0" smtClean="0">
                <a:solidFill>
                  <a:schemeClr val="accent1"/>
                </a:solidFill>
              </a:rPr>
              <a:t>/κ</a:t>
            </a:r>
            <a:r>
              <a:rPr lang="en-US" sz="1800" b="1" baseline="-25000" dirty="0" smtClean="0">
                <a:solidFill>
                  <a:schemeClr val="accent1"/>
                </a:solidFill>
              </a:rPr>
              <a:t>f</a:t>
            </a:r>
            <a:r>
              <a:rPr lang="en-US" sz="1800" b="1" baseline="30000" dirty="0" smtClean="0">
                <a:solidFill>
                  <a:schemeClr val="accent1"/>
                </a:solidFill>
              </a:rPr>
              <a:t>2</a:t>
            </a:r>
            <a:r>
              <a:rPr lang="en-US" sz="1800" b="1" dirty="0" smtClean="0">
                <a:solidFill>
                  <a:schemeClr val="accent1"/>
                </a:solidFill>
              </a:rPr>
              <a:t> is more sensitive to </a:t>
            </a:r>
            <a:r>
              <a:rPr lang="en-US" sz="1800" b="1" dirty="0" err="1" smtClean="0">
                <a:solidFill>
                  <a:schemeClr val="accent1"/>
                </a:solidFill>
              </a:rPr>
              <a:t>κ</a:t>
            </a:r>
            <a:r>
              <a:rPr lang="en-US" sz="1800" b="1" baseline="-25000" dirty="0" err="1" smtClean="0">
                <a:solidFill>
                  <a:schemeClr val="accent1"/>
                </a:solidFill>
              </a:rPr>
              <a:t>f</a:t>
            </a:r>
            <a:r>
              <a:rPr lang="en-US" sz="1800" b="1" dirty="0" smtClean="0">
                <a:solidFill>
                  <a:schemeClr val="accent1"/>
                </a:solidFill>
              </a:rPr>
              <a:t> </a:t>
            </a:r>
          </a:p>
          <a:p>
            <a:endParaRPr lang="en-US" sz="1800" dirty="0" smtClean="0"/>
          </a:p>
          <a:p>
            <a:endParaRPr lang="en-US" sz="1800" dirty="0" smtClean="0"/>
          </a:p>
          <a:p>
            <a:endParaRPr lang="en-US" sz="1800" dirty="0" smtClean="0"/>
          </a:p>
          <a:p>
            <a:pPr marL="0" indent="0">
              <a:buNone/>
            </a:pPr>
            <a:endParaRPr lang="en-US" sz="1800" dirty="0" smtClean="0"/>
          </a:p>
          <a:p>
            <a:endParaRPr lang="en-US" sz="1800" dirty="0" smtClean="0"/>
          </a:p>
          <a:p>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28</a:t>
            </a:fld>
            <a:endParaRPr lang="en-US"/>
          </a:p>
        </p:txBody>
      </p:sp>
      <p:pic>
        <p:nvPicPr>
          <p:cNvPr id="7" name="Picture 6"/>
          <p:cNvPicPr>
            <a:picLocks noChangeAspect="1"/>
          </p:cNvPicPr>
          <p:nvPr/>
        </p:nvPicPr>
        <p:blipFill>
          <a:blip r:embed="rId2"/>
          <a:stretch>
            <a:fillRect/>
          </a:stretch>
        </p:blipFill>
        <p:spPr>
          <a:xfrm>
            <a:off x="1690661" y="4177079"/>
            <a:ext cx="2842526" cy="2488412"/>
          </a:xfrm>
          <a:prstGeom prst="rect">
            <a:avLst/>
          </a:prstGeom>
        </p:spPr>
      </p:pic>
      <p:pic>
        <p:nvPicPr>
          <p:cNvPr id="8" name="Picture 7"/>
          <p:cNvPicPr>
            <a:picLocks noChangeAspect="1"/>
          </p:cNvPicPr>
          <p:nvPr/>
        </p:nvPicPr>
        <p:blipFill>
          <a:blip r:embed="rId3"/>
          <a:stretch>
            <a:fillRect/>
          </a:stretch>
        </p:blipFill>
        <p:spPr>
          <a:xfrm>
            <a:off x="5351560" y="4094244"/>
            <a:ext cx="2960690" cy="2573985"/>
          </a:xfrm>
          <a:prstGeom prst="rect">
            <a:avLst/>
          </a:prstGeom>
        </p:spPr>
      </p:pic>
      <p:pic>
        <p:nvPicPr>
          <p:cNvPr id="11" name="Picture 10"/>
          <p:cNvPicPr>
            <a:picLocks noChangeAspect="1"/>
          </p:cNvPicPr>
          <p:nvPr/>
        </p:nvPicPr>
        <p:blipFill>
          <a:blip r:embed="rId4"/>
          <a:stretch>
            <a:fillRect/>
          </a:stretch>
        </p:blipFill>
        <p:spPr>
          <a:xfrm>
            <a:off x="2246785" y="2628830"/>
            <a:ext cx="6167653" cy="587779"/>
          </a:xfrm>
          <a:prstGeom prst="rect">
            <a:avLst/>
          </a:prstGeom>
        </p:spPr>
      </p:pic>
    </p:spTree>
    <p:extLst>
      <p:ext uri="{BB962C8B-B14F-4D97-AF65-F5344CB8AC3E}">
        <p14:creationId xmlns:p14="http://schemas.microsoft.com/office/powerpoint/2010/main" val="33645586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 and parity</a:t>
            </a:r>
            <a:endParaRPr lang="en-US" dirty="0"/>
          </a:p>
        </p:txBody>
      </p:sp>
      <p:sp>
        <p:nvSpPr>
          <p:cNvPr id="3" name="Content Placeholder 2"/>
          <p:cNvSpPr>
            <a:spLocks noGrp="1"/>
          </p:cNvSpPr>
          <p:nvPr>
            <p:ph idx="1"/>
          </p:nvPr>
        </p:nvSpPr>
        <p:spPr>
          <a:xfrm>
            <a:off x="1435608" y="1447800"/>
            <a:ext cx="7498080" cy="5063468"/>
          </a:xfrm>
        </p:spPr>
        <p:txBody>
          <a:bodyPr>
            <a:noAutofit/>
          </a:bodyPr>
          <a:lstStyle/>
          <a:p>
            <a:r>
              <a:rPr lang="en-US" sz="1800" dirty="0" smtClean="0"/>
              <a:t>Information from </a:t>
            </a:r>
            <a:r>
              <a:rPr lang="en-US" sz="1800" dirty="0">
                <a:solidFill>
                  <a:schemeClr val="accent1"/>
                </a:solidFill>
              </a:rPr>
              <a:t>angular distributions of the decay products: </a:t>
            </a:r>
            <a:endParaRPr lang="en-US" sz="1800" dirty="0" smtClean="0">
              <a:solidFill>
                <a:schemeClr val="accent1"/>
              </a:solidFill>
            </a:endParaRPr>
          </a:p>
          <a:p>
            <a:pPr lvl="1"/>
            <a:r>
              <a:rPr lang="en-US" sz="1800" dirty="0" smtClean="0"/>
              <a:t>For example, in </a:t>
            </a:r>
            <a:r>
              <a:rPr lang="en-US" sz="1800" dirty="0"/>
              <a:t>H→</a:t>
            </a:r>
            <a:r>
              <a:rPr lang="en-US" sz="1800" dirty="0" smtClean="0"/>
              <a:t>ZZ→4l, </a:t>
            </a:r>
            <a:r>
              <a:rPr lang="en-US" sz="1800" dirty="0"/>
              <a:t>the</a:t>
            </a:r>
            <a:r>
              <a:rPr lang="en-US" sz="1800" b="1" dirty="0"/>
              <a:t> </a:t>
            </a:r>
            <a:r>
              <a:rPr lang="en-US" sz="1800" dirty="0"/>
              <a:t>final </a:t>
            </a:r>
            <a:r>
              <a:rPr lang="en-US" sz="1800" dirty="0" smtClean="0"/>
              <a:t>state </a:t>
            </a:r>
            <a:r>
              <a:rPr lang="en-US" sz="1800" dirty="0"/>
              <a:t>is reconstructed fully and </a:t>
            </a:r>
            <a:r>
              <a:rPr lang="en-US" sz="1800" dirty="0" smtClean="0"/>
              <a:t>accurately</a:t>
            </a:r>
            <a:endParaRPr lang="en-US" sz="1800" dirty="0"/>
          </a:p>
          <a:p>
            <a:r>
              <a:rPr lang="en-US" sz="1800" dirty="0"/>
              <a:t>In </a:t>
            </a:r>
            <a:r>
              <a:rPr lang="en-US" sz="1800" dirty="0">
                <a:solidFill>
                  <a:srgbClr val="000000"/>
                </a:solidFill>
              </a:rPr>
              <a:t>H→</a:t>
            </a:r>
            <a:r>
              <a:rPr lang="en-US" sz="1800" dirty="0" smtClean="0">
                <a:solidFill>
                  <a:srgbClr val="000000"/>
                </a:solidFill>
              </a:rPr>
              <a:t>WW </a:t>
            </a:r>
            <a:r>
              <a:rPr lang="en-US" sz="1800" b="1" dirty="0" smtClean="0"/>
              <a:t>the </a:t>
            </a:r>
            <a:r>
              <a:rPr lang="en-US" sz="1800" b="1" dirty="0"/>
              <a:t>final state is not fully reconstructed</a:t>
            </a:r>
            <a:r>
              <a:rPr lang="en-US" sz="1800" b="1" dirty="0" smtClean="0"/>
              <a:t>, and there is more background contamination in the signal region, however</a:t>
            </a:r>
          </a:p>
          <a:p>
            <a:pPr lvl="1"/>
            <a:r>
              <a:rPr lang="en-US" sz="1800" dirty="0" smtClean="0"/>
              <a:t>There </a:t>
            </a:r>
            <a:r>
              <a:rPr lang="en-US" sz="1800" dirty="0"/>
              <a:t>is potential gain in the </a:t>
            </a:r>
            <a:r>
              <a:rPr lang="en-US" sz="1800" dirty="0">
                <a:solidFill>
                  <a:schemeClr val="accent1"/>
                </a:solidFill>
              </a:rPr>
              <a:t>combination of HWW with other final states </a:t>
            </a:r>
            <a:endParaRPr lang="en-US" sz="1800" dirty="0" smtClean="0"/>
          </a:p>
          <a:p>
            <a:r>
              <a:rPr lang="en-US" sz="1800" dirty="0" smtClean="0"/>
              <a:t>We extract all the possible information  using the same templates used for the SM Higgs search</a:t>
            </a:r>
          </a:p>
          <a:p>
            <a:r>
              <a:rPr lang="en-US" sz="1800" dirty="0" smtClean="0"/>
              <a:t>Interpretation of the signal events in terms of</a:t>
            </a:r>
          </a:p>
          <a:p>
            <a:pPr lvl="1"/>
            <a:r>
              <a:rPr lang="en-US" sz="1800" b="1" dirty="0" smtClean="0">
                <a:solidFill>
                  <a:srgbClr val="0F6FC6"/>
                </a:solidFill>
              </a:rPr>
              <a:t>Hypothesis test of SM against exotic spin-1 and spin-2 Higgs boson</a:t>
            </a:r>
            <a:r>
              <a:rPr lang="en-US" sz="1800" dirty="0" smtClean="0"/>
              <a:t>, using </a:t>
            </a:r>
            <a:r>
              <a:rPr lang="en-US" sz="1800" dirty="0"/>
              <a:t>the same model as in the SM </a:t>
            </a:r>
            <a:r>
              <a:rPr lang="en-US" sz="1800" dirty="0" smtClean="0"/>
              <a:t>Higgs search and the </a:t>
            </a:r>
            <a:r>
              <a:rPr lang="en-US" sz="1800" dirty="0"/>
              <a:t>test statistic </a:t>
            </a:r>
            <a:r>
              <a:rPr lang="en-US" sz="1800" b="1" dirty="0"/>
              <a:t>q = -2ln(L</a:t>
            </a:r>
            <a:r>
              <a:rPr lang="en-US" sz="1800" b="1" baseline="-25000" dirty="0"/>
              <a:t>JP</a:t>
            </a:r>
            <a:r>
              <a:rPr lang="en-US" sz="1800" b="1" dirty="0"/>
              <a:t>/L</a:t>
            </a:r>
            <a:r>
              <a:rPr lang="en-US" sz="1800" b="1" baseline="-25000" dirty="0"/>
              <a:t>0+</a:t>
            </a:r>
            <a:r>
              <a:rPr lang="en-US" sz="1800" b="1" dirty="0"/>
              <a:t>) </a:t>
            </a:r>
            <a:r>
              <a:rPr lang="en-US" sz="1800" dirty="0" smtClean="0"/>
              <a:t> </a:t>
            </a:r>
            <a:r>
              <a:rPr lang="en-US" sz="1800" dirty="0"/>
              <a:t>to quantify the consistency of the two models with </a:t>
            </a:r>
            <a:r>
              <a:rPr lang="en-US" sz="1800" dirty="0" smtClean="0"/>
              <a:t>data</a:t>
            </a:r>
            <a:endParaRPr lang="en-US" sz="1800" dirty="0"/>
          </a:p>
          <a:p>
            <a:pPr lvl="1"/>
            <a:r>
              <a:rPr lang="en-US" sz="1800" b="1" dirty="0" smtClean="0">
                <a:solidFill>
                  <a:schemeClr val="accent4"/>
                </a:solidFill>
              </a:rPr>
              <a:t>Anomalous couplings with respect to SM of a spin-0 Higgs boson</a:t>
            </a:r>
            <a:r>
              <a:rPr lang="en-US" sz="1800" dirty="0" smtClean="0"/>
              <a:t> using fractions of cross sections </a:t>
            </a: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29</a:t>
            </a:fld>
            <a:endParaRPr lang="en-US"/>
          </a:p>
        </p:txBody>
      </p:sp>
      <p:sp>
        <p:nvSpPr>
          <p:cNvPr id="11" name="Rectangle 10"/>
          <p:cNvSpPr/>
          <p:nvPr/>
        </p:nvSpPr>
        <p:spPr>
          <a:xfrm>
            <a:off x="6389226" y="276687"/>
            <a:ext cx="2412181"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dirty="0" smtClean="0">
                <a:hlinkClick r:id="rId2"/>
              </a:rPr>
              <a:t>arXiv:1411.3441</a:t>
            </a:r>
          </a:p>
          <a:p>
            <a:pPr algn="ctr"/>
            <a:r>
              <a:rPr lang="en-US" sz="1600" dirty="0"/>
              <a:t>Phys. Rev. D 92, 012004</a:t>
            </a:r>
          </a:p>
          <a:p>
            <a:pPr algn="ctr"/>
            <a:r>
              <a:rPr lang="en-US" sz="1600" dirty="0" smtClean="0"/>
              <a:t>November 2014</a:t>
            </a:r>
          </a:p>
        </p:txBody>
      </p:sp>
    </p:spTree>
    <p:extLst>
      <p:ext uri="{BB962C8B-B14F-4D97-AF65-F5344CB8AC3E}">
        <p14:creationId xmlns:p14="http://schemas.microsoft.com/office/powerpoint/2010/main" val="4016356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Higgs searches before the LHC</a:t>
            </a:r>
            <a:endParaRPr lang="en-US" dirty="0"/>
          </a:p>
        </p:txBody>
      </p:sp>
      <p:sp>
        <p:nvSpPr>
          <p:cNvPr id="3" name="Content Placeholder 2"/>
          <p:cNvSpPr>
            <a:spLocks noGrp="1"/>
          </p:cNvSpPr>
          <p:nvPr>
            <p:ph idx="1"/>
          </p:nvPr>
        </p:nvSpPr>
        <p:spPr/>
        <p:txBody>
          <a:bodyPr>
            <a:normAutofit/>
          </a:bodyPr>
          <a:lstStyle/>
          <a:p>
            <a:r>
              <a:rPr lang="en-US" sz="1800" dirty="0" smtClean="0">
                <a:solidFill>
                  <a:schemeClr val="accent1"/>
                </a:solidFill>
              </a:rPr>
              <a:t>The search for the Higgs boson started way before the LHC</a:t>
            </a:r>
          </a:p>
          <a:p>
            <a:r>
              <a:rPr lang="en-US" sz="1800" dirty="0" smtClean="0"/>
              <a:t>95% CL</a:t>
            </a:r>
            <a:r>
              <a:rPr lang="en-US" sz="1800" dirty="0"/>
              <a:t> </a:t>
            </a:r>
            <a:r>
              <a:rPr lang="en-US" sz="1800" dirty="0" smtClean="0"/>
              <a:t>mass</a:t>
            </a:r>
            <a:r>
              <a:rPr lang="en-US" sz="1800" dirty="0"/>
              <a:t> </a:t>
            </a:r>
            <a:r>
              <a:rPr lang="en-US" sz="1800" dirty="0" smtClean="0"/>
              <a:t>limit</a:t>
            </a:r>
            <a:r>
              <a:rPr lang="en-US" sz="1800" dirty="0"/>
              <a:t> </a:t>
            </a:r>
            <a:r>
              <a:rPr lang="en-US" sz="1800" dirty="0" smtClean="0"/>
              <a:t>from LEP = 114.4</a:t>
            </a:r>
            <a:r>
              <a:rPr lang="en-US" sz="1800" dirty="0"/>
              <a:t> </a:t>
            </a:r>
            <a:r>
              <a:rPr lang="en-US" sz="1800" dirty="0" err="1" smtClean="0"/>
              <a:t>GeV</a:t>
            </a:r>
            <a:endParaRPr lang="en-US" sz="1800" dirty="0" smtClean="0"/>
          </a:p>
          <a:p>
            <a:r>
              <a:rPr lang="en-US" sz="1800" dirty="0" smtClean="0"/>
              <a:t>During the summer of 2008, just weeks before the first start up of the LHC, the </a:t>
            </a:r>
            <a:r>
              <a:rPr lang="en-US" sz="1800" dirty="0" err="1"/>
              <a:t>Tevatron</a:t>
            </a:r>
            <a:r>
              <a:rPr lang="en-US" sz="1800" dirty="0"/>
              <a:t> experiments </a:t>
            </a:r>
            <a:r>
              <a:rPr lang="en-US" sz="1800" dirty="0" smtClean="0"/>
              <a:t>presented their first exclusion limits:</a:t>
            </a: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800" dirty="0" smtClean="0"/>
              <a:t>And by the time the Run-1 started, the </a:t>
            </a:r>
            <a:r>
              <a:rPr lang="en-US" sz="1800" dirty="0" err="1" smtClean="0"/>
              <a:t>Tevatron</a:t>
            </a:r>
            <a:r>
              <a:rPr lang="en-US" sz="1800" dirty="0" smtClean="0"/>
              <a:t> had excluded a good part of the spectra around 160GeV</a:t>
            </a:r>
            <a:endParaRPr lang="en-US" sz="1800" dirty="0"/>
          </a:p>
          <a:p>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a:t>
            </a:fld>
            <a:endParaRPr lang="en-US"/>
          </a:p>
        </p:txBody>
      </p:sp>
      <p:pic>
        <p:nvPicPr>
          <p:cNvPr id="7" name="Picture 12" descr="tevhmjuly30_bay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73" y="2932476"/>
            <a:ext cx="3730710" cy="2513048"/>
          </a:xfrm>
          <a:prstGeom prst="rect">
            <a:avLst/>
          </a:prstGeom>
          <a:noFill/>
          <a:extLst>
            <a:ext uri="{909E8E84-426E-40dd-AFC4-6F175D3DCCD1}">
              <a14:hiddenFill xmlns:a14="http://schemas.microsoft.com/office/drawing/2010/main">
                <a:solidFill>
                  <a:srgbClr val="FFFFFF"/>
                </a:solidFill>
              </a14:hiddenFill>
            </a:ext>
          </a:extLst>
        </p:spPr>
      </p:pic>
      <p:pic>
        <p:nvPicPr>
          <p:cNvPr id="8" name="10 Imagen" descr="tevbayeslimits19july2010.gif"/>
          <p:cNvPicPr>
            <a:picLocks noChangeAspect="1"/>
          </p:cNvPicPr>
          <p:nvPr/>
        </p:nvPicPr>
        <p:blipFill rotWithShape="1">
          <a:blip r:embed="rId3" cstate="print"/>
          <a:srcRect l="3587" t="12072" b="7129"/>
          <a:stretch/>
        </p:blipFill>
        <p:spPr>
          <a:xfrm>
            <a:off x="5217714" y="2955902"/>
            <a:ext cx="3927839" cy="2416627"/>
          </a:xfrm>
          <a:prstGeom prst="rect">
            <a:avLst/>
          </a:prstGeom>
        </p:spPr>
      </p:pic>
      <p:sp>
        <p:nvSpPr>
          <p:cNvPr id="9" name="TextBox 8"/>
          <p:cNvSpPr txBox="1"/>
          <p:nvPr/>
        </p:nvSpPr>
        <p:spPr>
          <a:xfrm>
            <a:off x="1328443" y="2932476"/>
            <a:ext cx="1199555" cy="307777"/>
          </a:xfrm>
          <a:prstGeom prst="rect">
            <a:avLst/>
          </a:prstGeom>
          <a:solidFill>
            <a:schemeClr val="bg1"/>
          </a:solidFill>
          <a:ln>
            <a:solidFill>
              <a:schemeClr val="tx1"/>
            </a:solidFill>
          </a:ln>
        </p:spPr>
        <p:txBody>
          <a:bodyPr wrap="none" rtlCol="0">
            <a:spAutoFit/>
          </a:bodyPr>
          <a:lstStyle/>
          <a:p>
            <a:r>
              <a:rPr lang="en-US" sz="1400" dirty="0" smtClean="0"/>
              <a:t>Summer 2008</a:t>
            </a:r>
            <a:endParaRPr lang="en-US" sz="1400" dirty="0"/>
          </a:p>
        </p:txBody>
      </p:sp>
      <p:sp>
        <p:nvSpPr>
          <p:cNvPr id="10" name="TextBox 9"/>
          <p:cNvSpPr txBox="1"/>
          <p:nvPr/>
        </p:nvSpPr>
        <p:spPr>
          <a:xfrm>
            <a:off x="5217714" y="2932476"/>
            <a:ext cx="1199555" cy="307777"/>
          </a:xfrm>
          <a:prstGeom prst="rect">
            <a:avLst/>
          </a:prstGeom>
          <a:solidFill>
            <a:schemeClr val="bg1"/>
          </a:solidFill>
          <a:ln>
            <a:solidFill>
              <a:schemeClr val="tx1"/>
            </a:solidFill>
          </a:ln>
        </p:spPr>
        <p:txBody>
          <a:bodyPr wrap="none" rtlCol="0">
            <a:spAutoFit/>
          </a:bodyPr>
          <a:lstStyle/>
          <a:p>
            <a:r>
              <a:rPr lang="en-US" sz="1400" dirty="0" smtClean="0"/>
              <a:t>Summer 2010</a:t>
            </a:r>
            <a:endParaRPr lang="en-US" sz="1400" dirty="0"/>
          </a:p>
        </p:txBody>
      </p:sp>
    </p:spTree>
    <p:extLst>
      <p:ext uri="{BB962C8B-B14F-4D97-AF65-F5344CB8AC3E}">
        <p14:creationId xmlns:p14="http://schemas.microsoft.com/office/powerpoint/2010/main" val="42959035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463742" y="2054264"/>
            <a:ext cx="6505613" cy="2703319"/>
          </a:xfrm>
          <a:prstGeom prst="rect">
            <a:avLst/>
          </a:prstGeom>
        </p:spPr>
      </p:pic>
      <p:sp>
        <p:nvSpPr>
          <p:cNvPr id="2" name="Title 1"/>
          <p:cNvSpPr>
            <a:spLocks noGrp="1"/>
          </p:cNvSpPr>
          <p:nvPr>
            <p:ph type="title"/>
          </p:nvPr>
        </p:nvSpPr>
        <p:spPr/>
        <p:txBody>
          <a:bodyPr/>
          <a:lstStyle/>
          <a:p>
            <a:r>
              <a:rPr lang="en-US" dirty="0" smtClean="0"/>
              <a:t>Spin studies in H→WW</a:t>
            </a:r>
            <a:endParaRPr lang="en-US" dirty="0"/>
          </a:p>
        </p:txBody>
      </p:sp>
      <p:sp>
        <p:nvSpPr>
          <p:cNvPr id="3" name="Content Placeholder 2"/>
          <p:cNvSpPr>
            <a:spLocks noGrp="1"/>
          </p:cNvSpPr>
          <p:nvPr>
            <p:ph idx="1"/>
          </p:nvPr>
        </p:nvSpPr>
        <p:spPr/>
        <p:txBody>
          <a:bodyPr>
            <a:noAutofit/>
          </a:bodyPr>
          <a:lstStyle/>
          <a:p>
            <a:r>
              <a:rPr lang="en-US" sz="1800" dirty="0" smtClean="0"/>
              <a:t>The same 2D </a:t>
            </a:r>
            <a:r>
              <a:rPr lang="en-US" sz="1800" dirty="0"/>
              <a:t>templates used in the eµ </a:t>
            </a:r>
            <a:r>
              <a:rPr lang="en-US" sz="1800" dirty="0" smtClean="0"/>
              <a:t>analysis are also optimal </a:t>
            </a:r>
            <a:r>
              <a:rPr lang="en-US" sz="1800" dirty="0"/>
              <a:t>to discriminate between different </a:t>
            </a:r>
            <a:r>
              <a:rPr lang="en-US" sz="1800" dirty="0" smtClean="0"/>
              <a:t>spin hypotheses </a:t>
            </a: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30</a:t>
            </a:fld>
            <a:endParaRPr lang="en-US"/>
          </a:p>
        </p:txBody>
      </p:sp>
      <p:pic>
        <p:nvPicPr>
          <p:cNvPr id="6" name="Picture 5"/>
          <p:cNvPicPr>
            <a:picLocks noChangeAspect="1"/>
          </p:cNvPicPr>
          <p:nvPr/>
        </p:nvPicPr>
        <p:blipFill>
          <a:blip r:embed="rId3"/>
          <a:stretch>
            <a:fillRect/>
          </a:stretch>
        </p:blipFill>
        <p:spPr>
          <a:xfrm>
            <a:off x="2400255" y="4721071"/>
            <a:ext cx="4881208" cy="1902440"/>
          </a:xfrm>
          <a:prstGeom prst="rect">
            <a:avLst/>
          </a:prstGeom>
        </p:spPr>
      </p:pic>
    </p:spTree>
    <p:extLst>
      <p:ext uri="{BB962C8B-B14F-4D97-AF65-F5344CB8AC3E}">
        <p14:creationId xmlns:p14="http://schemas.microsoft.com/office/powerpoint/2010/main" val="191816673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Spin-1 </a:t>
            </a:r>
            <a:endParaRPr lang="en-US" dirty="0"/>
          </a:p>
        </p:txBody>
      </p:sp>
      <p:sp>
        <p:nvSpPr>
          <p:cNvPr id="3" name="Content Placeholder 2"/>
          <p:cNvSpPr>
            <a:spLocks noGrp="1"/>
          </p:cNvSpPr>
          <p:nvPr>
            <p:ph idx="1"/>
          </p:nvPr>
        </p:nvSpPr>
        <p:spPr/>
        <p:txBody>
          <a:bodyPr>
            <a:normAutofit/>
          </a:bodyPr>
          <a:lstStyle/>
          <a:p>
            <a:r>
              <a:rPr lang="en-US" sz="1800" dirty="0"/>
              <a:t>J=1 not allowed for X→</a:t>
            </a:r>
            <a:r>
              <a:rPr lang="en-US" sz="1800" dirty="0" smtClean="0"/>
              <a:t>𝛾𝛾 by the Landau</a:t>
            </a:r>
            <a:r>
              <a:rPr lang="en-US" sz="1800" dirty="0"/>
              <a:t>-</a:t>
            </a:r>
            <a:r>
              <a:rPr lang="en-US" sz="1800" dirty="0" smtClean="0"/>
              <a:t>Yang theorem </a:t>
            </a:r>
          </a:p>
          <a:p>
            <a:r>
              <a:rPr lang="en-US" sz="1800" dirty="0" smtClean="0"/>
              <a:t>Still we tested experimentally potential spin-1 models (in </a:t>
            </a:r>
            <a:r>
              <a:rPr lang="en-US" sz="1800" dirty="0"/>
              <a:t>the hypothesis the excess is not the same resonance as </a:t>
            </a:r>
            <a:r>
              <a:rPr lang="en-US" sz="1800" dirty="0" smtClean="0"/>
              <a:t>𝛾𝛾) in </a:t>
            </a:r>
            <a:r>
              <a:rPr lang="en-US" sz="1800" dirty="0"/>
              <a:t>H→</a:t>
            </a:r>
            <a:r>
              <a:rPr lang="en-US" sz="1800" dirty="0" smtClean="0"/>
              <a:t>WW:  J</a:t>
            </a:r>
            <a:r>
              <a:rPr lang="en-US" sz="1800" baseline="30000" dirty="0" smtClean="0"/>
              <a:t>P</a:t>
            </a:r>
            <a:r>
              <a:rPr lang="en-US" sz="1800" dirty="0" smtClean="0"/>
              <a:t>=1</a:t>
            </a:r>
            <a:r>
              <a:rPr lang="en-US" sz="1800" baseline="30000" dirty="0" smtClean="0"/>
              <a:t>-</a:t>
            </a:r>
            <a:r>
              <a:rPr lang="en-US" sz="1800" dirty="0"/>
              <a:t>,</a:t>
            </a:r>
            <a:r>
              <a:rPr lang="en-US" sz="1800" dirty="0" smtClean="0"/>
              <a:t> 1</a:t>
            </a:r>
            <a:r>
              <a:rPr lang="en-US" sz="1800" baseline="30000" dirty="0" smtClean="0"/>
              <a:t>+ </a:t>
            </a:r>
            <a:r>
              <a:rPr lang="en-US" sz="1800" dirty="0" smtClean="0"/>
              <a:t>and a mixed case</a:t>
            </a:r>
          </a:p>
          <a:p>
            <a:pPr marL="0" indent="0">
              <a:buNone/>
            </a:pPr>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31</a:t>
            </a:fld>
            <a:endParaRPr lang="en-US"/>
          </a:p>
        </p:txBody>
      </p:sp>
      <p:pic>
        <p:nvPicPr>
          <p:cNvPr id="6" name="Picture 5"/>
          <p:cNvPicPr>
            <a:picLocks noChangeAspect="1"/>
          </p:cNvPicPr>
          <p:nvPr/>
        </p:nvPicPr>
        <p:blipFill>
          <a:blip r:embed="rId2"/>
          <a:stretch>
            <a:fillRect/>
          </a:stretch>
        </p:blipFill>
        <p:spPr>
          <a:xfrm>
            <a:off x="6033550" y="2573935"/>
            <a:ext cx="2653250" cy="2551398"/>
          </a:xfrm>
          <a:prstGeom prst="rect">
            <a:avLst/>
          </a:prstGeom>
          <a:ln>
            <a:noFill/>
          </a:ln>
        </p:spPr>
      </p:pic>
      <p:pic>
        <p:nvPicPr>
          <p:cNvPr id="7" name="Picture 6"/>
          <p:cNvPicPr>
            <a:picLocks noChangeAspect="1"/>
          </p:cNvPicPr>
          <p:nvPr/>
        </p:nvPicPr>
        <p:blipFill>
          <a:blip r:embed="rId3"/>
          <a:stretch>
            <a:fillRect/>
          </a:stretch>
        </p:blipFill>
        <p:spPr>
          <a:xfrm>
            <a:off x="1122319" y="2667081"/>
            <a:ext cx="3944904" cy="3937333"/>
          </a:xfrm>
          <a:prstGeom prst="rect">
            <a:avLst/>
          </a:prstGeom>
        </p:spPr>
      </p:pic>
      <p:cxnSp>
        <p:nvCxnSpPr>
          <p:cNvPr id="9" name="Straight Arrow Connector 8"/>
          <p:cNvCxnSpPr/>
          <p:nvPr/>
        </p:nvCxnSpPr>
        <p:spPr>
          <a:xfrm flipH="1">
            <a:off x="5038027" y="3849634"/>
            <a:ext cx="966327" cy="1011918"/>
          </a:xfrm>
          <a:prstGeom prst="straightConnector1">
            <a:avLst/>
          </a:prstGeom>
          <a:ln w="38100" cmpd="sng">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80740" y="4635748"/>
            <a:ext cx="486483" cy="963868"/>
          </a:xfrm>
          <a:prstGeom prst="ellipse">
            <a:avLst/>
          </a:prstGeom>
          <a:noFill/>
          <a:ln w="38100" cmpd="sng">
            <a:solidFill>
              <a:srgbClr val="0F6F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033550" y="2573935"/>
            <a:ext cx="2794876" cy="2551398"/>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67895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Spin-2</a:t>
            </a:r>
            <a:endParaRPr lang="en-US" dirty="0"/>
          </a:p>
        </p:txBody>
      </p:sp>
      <p:sp>
        <p:nvSpPr>
          <p:cNvPr id="3" name="Content Placeholder 2"/>
          <p:cNvSpPr>
            <a:spLocks noGrp="1"/>
          </p:cNvSpPr>
          <p:nvPr>
            <p:ph idx="1"/>
          </p:nvPr>
        </p:nvSpPr>
        <p:spPr/>
        <p:txBody>
          <a:bodyPr>
            <a:normAutofit/>
          </a:bodyPr>
          <a:lstStyle/>
          <a:p>
            <a:r>
              <a:rPr lang="en-US" sz="1800" dirty="0"/>
              <a:t>J=2 tested </a:t>
            </a:r>
            <a:r>
              <a:rPr lang="en-US" sz="1800" dirty="0" smtClean="0"/>
              <a:t>for </a:t>
            </a:r>
            <a:r>
              <a:rPr lang="en-US" sz="1800" dirty="0"/>
              <a:t>different production modes (</a:t>
            </a:r>
            <a:r>
              <a:rPr lang="en-US" sz="1800" dirty="0" err="1"/>
              <a:t>gg</a:t>
            </a:r>
            <a:r>
              <a:rPr lang="en-US" sz="1800" dirty="0"/>
              <a:t>, </a:t>
            </a:r>
            <a:r>
              <a:rPr lang="en-US" sz="1800" dirty="0" err="1"/>
              <a:t>qq</a:t>
            </a:r>
            <a:r>
              <a:rPr lang="en-US" sz="1800" dirty="0" smtClean="0"/>
              <a:t>), ten different models tested, </a:t>
            </a:r>
            <a:r>
              <a:rPr lang="en-US" sz="1800" dirty="0"/>
              <a:t>separation studied as a function of the </a:t>
            </a:r>
            <a:r>
              <a:rPr lang="en-US" sz="1800" dirty="0" err="1" smtClean="0"/>
              <a:t>qqH</a:t>
            </a:r>
            <a:r>
              <a:rPr lang="en-US" sz="1800" dirty="0" smtClean="0"/>
              <a:t> </a:t>
            </a:r>
            <a:r>
              <a:rPr lang="en-US" sz="1800" dirty="0"/>
              <a:t>component, </a:t>
            </a:r>
            <a:r>
              <a:rPr lang="en-US" sz="1800" dirty="0" err="1" smtClean="0"/>
              <a:t>f</a:t>
            </a:r>
            <a:r>
              <a:rPr lang="en-US" sz="1800" baseline="-25000" dirty="0" err="1" smtClean="0"/>
              <a:t>qq</a:t>
            </a:r>
            <a:endParaRPr lang="en-US" sz="1800" baseline="-250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32</a:t>
            </a:fld>
            <a:endParaRPr lang="en-US"/>
          </a:p>
        </p:txBody>
      </p:sp>
      <p:pic>
        <p:nvPicPr>
          <p:cNvPr id="6" name="Picture 5"/>
          <p:cNvPicPr>
            <a:picLocks noChangeAspect="1"/>
          </p:cNvPicPr>
          <p:nvPr/>
        </p:nvPicPr>
        <p:blipFill>
          <a:blip r:embed="rId2"/>
          <a:stretch>
            <a:fillRect/>
          </a:stretch>
        </p:blipFill>
        <p:spPr>
          <a:xfrm>
            <a:off x="3258494" y="3302473"/>
            <a:ext cx="5879832" cy="3036836"/>
          </a:xfrm>
          <a:prstGeom prst="rect">
            <a:avLst/>
          </a:prstGeom>
        </p:spPr>
      </p:pic>
      <p:pic>
        <p:nvPicPr>
          <p:cNvPr id="7" name="Picture 6"/>
          <p:cNvPicPr>
            <a:picLocks noChangeAspect="1"/>
          </p:cNvPicPr>
          <p:nvPr/>
        </p:nvPicPr>
        <p:blipFill>
          <a:blip r:embed="rId3"/>
          <a:stretch>
            <a:fillRect/>
          </a:stretch>
        </p:blipFill>
        <p:spPr>
          <a:xfrm>
            <a:off x="1049191" y="2270875"/>
            <a:ext cx="2203518" cy="2214027"/>
          </a:xfrm>
          <a:prstGeom prst="rect">
            <a:avLst/>
          </a:prstGeom>
        </p:spPr>
      </p:pic>
      <p:sp>
        <p:nvSpPr>
          <p:cNvPr id="8" name="Rounded Rectangle 7"/>
          <p:cNvSpPr/>
          <p:nvPr/>
        </p:nvSpPr>
        <p:spPr>
          <a:xfrm>
            <a:off x="1022735" y="2218862"/>
            <a:ext cx="2349025" cy="2252810"/>
          </a:xfrm>
          <a:prstGeom prst="roundRect">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396782" y="3856493"/>
            <a:ext cx="782216" cy="756334"/>
          </a:xfrm>
          <a:prstGeom prst="straightConnector1">
            <a:avLst/>
          </a:prstGeom>
          <a:ln w="38100" cmpd="sng">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095610" y="4484902"/>
            <a:ext cx="388753" cy="963868"/>
          </a:xfrm>
          <a:prstGeom prst="ellipse">
            <a:avLst/>
          </a:prstGeom>
          <a:noFill/>
          <a:ln w="38100" cmpd="sng">
            <a:solidFill>
              <a:srgbClr val="0F6F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60655" y="2311771"/>
            <a:ext cx="5226145" cy="646331"/>
          </a:xfrm>
          <a:prstGeom prst="rect">
            <a:avLst/>
          </a:prstGeom>
        </p:spPr>
        <p:txBody>
          <a:bodyPr wrap="square">
            <a:spAutoFit/>
          </a:bodyPr>
          <a:lstStyle/>
          <a:p>
            <a:pPr algn="ctr"/>
            <a:r>
              <a:rPr lang="en-US" b="1" dirty="0">
                <a:solidFill>
                  <a:schemeClr val="accent1"/>
                </a:solidFill>
              </a:rPr>
              <a:t>In all cases the data favor the SM hypothesis over the alternative spin-one or spin-two </a:t>
            </a:r>
            <a:r>
              <a:rPr lang="en-US" b="1" dirty="0" smtClean="0">
                <a:solidFill>
                  <a:schemeClr val="accent1"/>
                </a:solidFill>
              </a:rPr>
              <a:t>hypotheses</a:t>
            </a:r>
            <a:endParaRPr lang="en-US" b="1" dirty="0">
              <a:solidFill>
                <a:schemeClr val="accent1"/>
              </a:solidFill>
            </a:endParaRPr>
          </a:p>
        </p:txBody>
      </p:sp>
      <p:pic>
        <p:nvPicPr>
          <p:cNvPr id="15" name="Picture 14"/>
          <p:cNvPicPr>
            <a:picLocks noChangeAspect="1"/>
          </p:cNvPicPr>
          <p:nvPr/>
        </p:nvPicPr>
        <p:blipFill>
          <a:blip r:embed="rId4"/>
          <a:stretch>
            <a:fillRect/>
          </a:stretch>
        </p:blipFill>
        <p:spPr>
          <a:xfrm>
            <a:off x="1181471" y="4773097"/>
            <a:ext cx="2077023" cy="2060408"/>
          </a:xfrm>
          <a:prstGeom prst="rect">
            <a:avLst/>
          </a:prstGeom>
        </p:spPr>
      </p:pic>
      <p:sp>
        <p:nvSpPr>
          <p:cNvPr id="16" name="Oval 15"/>
          <p:cNvSpPr/>
          <p:nvPr/>
        </p:nvSpPr>
        <p:spPr>
          <a:xfrm>
            <a:off x="1241231" y="5805263"/>
            <a:ext cx="388753" cy="534045"/>
          </a:xfrm>
          <a:prstGeom prst="ellipse">
            <a:avLst/>
          </a:prstGeom>
          <a:noFill/>
          <a:ln w="38100" cmpd="sng">
            <a:solidFill>
              <a:srgbClr val="0F6FC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stCxn id="8" idx="2"/>
            <a:endCxn id="16" idx="0"/>
          </p:cNvCxnSpPr>
          <p:nvPr/>
        </p:nvCxnSpPr>
        <p:spPr>
          <a:xfrm flipH="1">
            <a:off x="1435608" y="4471672"/>
            <a:ext cx="761640" cy="1333591"/>
          </a:xfrm>
          <a:prstGeom prst="straightConnector1">
            <a:avLst/>
          </a:prstGeom>
          <a:ln w="38100" cmpd="sng">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475941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92463" y="2007091"/>
            <a:ext cx="7841225" cy="4069497"/>
          </a:xfrm>
          <a:prstGeom prst="rect">
            <a:avLst/>
          </a:prstGeom>
        </p:spPr>
      </p:pic>
      <p:sp>
        <p:nvSpPr>
          <p:cNvPr id="2" name="Title 1"/>
          <p:cNvSpPr>
            <a:spLocks noGrp="1"/>
          </p:cNvSpPr>
          <p:nvPr>
            <p:ph type="title"/>
          </p:nvPr>
        </p:nvSpPr>
        <p:spPr/>
        <p:txBody>
          <a:bodyPr>
            <a:normAutofit/>
          </a:bodyPr>
          <a:lstStyle/>
          <a:p>
            <a:r>
              <a:rPr lang="en-US" dirty="0" smtClean="0"/>
              <a:t>Better together</a:t>
            </a:r>
            <a:endParaRPr lang="en-US" dirty="0"/>
          </a:p>
        </p:txBody>
      </p:sp>
      <p:sp>
        <p:nvSpPr>
          <p:cNvPr id="3" name="Content Placeholder 2"/>
          <p:cNvSpPr>
            <a:spLocks noGrp="1"/>
          </p:cNvSpPr>
          <p:nvPr>
            <p:ph idx="1"/>
          </p:nvPr>
        </p:nvSpPr>
        <p:spPr/>
        <p:txBody>
          <a:bodyPr>
            <a:normAutofit/>
          </a:bodyPr>
          <a:lstStyle/>
          <a:p>
            <a:r>
              <a:rPr lang="en-US" sz="1800" dirty="0" smtClean="0"/>
              <a:t>The main player in separating exotic spin hypotheses is the H→ZZ decay, but H→WW contributes to the combination</a:t>
            </a:r>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33</a:t>
            </a:fld>
            <a:endParaRPr lang="en-US"/>
          </a:p>
        </p:txBody>
      </p:sp>
      <p:sp>
        <p:nvSpPr>
          <p:cNvPr id="7" name="Rectangle 6"/>
          <p:cNvSpPr/>
          <p:nvPr/>
        </p:nvSpPr>
        <p:spPr>
          <a:xfrm>
            <a:off x="1642619" y="5913993"/>
            <a:ext cx="6243715" cy="369332"/>
          </a:xfrm>
          <a:prstGeom prst="rect">
            <a:avLst/>
          </a:prstGeom>
        </p:spPr>
        <p:txBody>
          <a:bodyPr wrap="square">
            <a:spAutoFit/>
          </a:bodyPr>
          <a:lstStyle/>
          <a:p>
            <a:r>
              <a:rPr lang="en-US" dirty="0" smtClean="0"/>
              <a:t>All the </a:t>
            </a:r>
            <a:r>
              <a:rPr lang="en-US" dirty="0"/>
              <a:t>exotic models are excluded at </a:t>
            </a:r>
            <a:r>
              <a:rPr lang="en-US" b="1" dirty="0"/>
              <a:t>more than 99.9% </a:t>
            </a:r>
            <a:r>
              <a:rPr lang="en-US" b="1" dirty="0" smtClean="0"/>
              <a:t>C</a:t>
            </a:r>
            <a:r>
              <a:rPr lang="en-US" b="1" dirty="0"/>
              <a:t>L</a:t>
            </a:r>
            <a:r>
              <a:rPr lang="en-US" b="1" dirty="0" smtClean="0"/>
              <a:t> </a:t>
            </a:r>
            <a:endParaRPr lang="en-US" dirty="0"/>
          </a:p>
        </p:txBody>
      </p:sp>
      <p:sp>
        <p:nvSpPr>
          <p:cNvPr id="8" name="TextBox 7"/>
          <p:cNvSpPr txBox="1"/>
          <p:nvPr/>
        </p:nvSpPr>
        <p:spPr>
          <a:xfrm>
            <a:off x="7025427" y="6231427"/>
            <a:ext cx="2040906" cy="369332"/>
          </a:xfrm>
          <a:prstGeom prst="rect">
            <a:avLst/>
          </a:prstGeom>
          <a:noFill/>
        </p:spPr>
        <p:txBody>
          <a:bodyPr wrap="none" rtlCol="0">
            <a:spAutoFit/>
          </a:bodyPr>
          <a:lstStyle/>
          <a:p>
            <a:r>
              <a:rPr lang="en-US" dirty="0" smtClean="0"/>
              <a:t>(It is a spin 0 boson)</a:t>
            </a:r>
            <a:endParaRPr lang="en-US" dirty="0"/>
          </a:p>
        </p:txBody>
      </p:sp>
    </p:spTree>
    <p:extLst>
      <p:ext uri="{BB962C8B-B14F-4D97-AF65-F5344CB8AC3E}">
        <p14:creationId xmlns:p14="http://schemas.microsoft.com/office/powerpoint/2010/main" val="34065123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Spin 0 amplitude in H→VV </a:t>
            </a:r>
            <a:endParaRPr lang="en-US" dirty="0"/>
          </a:p>
        </p:txBody>
      </p:sp>
      <p:sp>
        <p:nvSpPr>
          <p:cNvPr id="3" name="Content Placeholder 2"/>
          <p:cNvSpPr>
            <a:spLocks noGrp="1"/>
          </p:cNvSpPr>
          <p:nvPr>
            <p:ph idx="1"/>
          </p:nvPr>
        </p:nvSpPr>
        <p:spPr/>
        <p:txBody>
          <a:bodyPr>
            <a:normAutofit lnSpcReduction="10000"/>
          </a:bodyPr>
          <a:lstStyle/>
          <a:p>
            <a:r>
              <a:rPr lang="en-US" sz="1800" dirty="0"/>
              <a:t>The observed Higgs boson appears to be predominantly a </a:t>
            </a:r>
            <a:r>
              <a:rPr lang="en-US" sz="1800" b="1" dirty="0"/>
              <a:t>J</a:t>
            </a:r>
            <a:r>
              <a:rPr lang="en-US" sz="1800" b="1" baseline="30000" dirty="0"/>
              <a:t>CP</a:t>
            </a:r>
            <a:r>
              <a:rPr lang="en-US" sz="1800" b="1" dirty="0"/>
              <a:t>=0</a:t>
            </a:r>
            <a:r>
              <a:rPr lang="en-US" sz="1800" b="1" baseline="30000" dirty="0"/>
              <a:t>++</a:t>
            </a:r>
            <a:r>
              <a:rPr lang="en-US" sz="1800" dirty="0"/>
              <a:t> state </a:t>
            </a:r>
          </a:p>
          <a:p>
            <a:pPr lvl="1"/>
            <a:r>
              <a:rPr lang="en-US" sz="1800" dirty="0"/>
              <a:t>It still could be a mixture of CP states and the couplings to gauge bosons could have small </a:t>
            </a:r>
            <a:r>
              <a:rPr lang="en-US" sz="1800" b="1" dirty="0"/>
              <a:t>anomalous components </a:t>
            </a:r>
            <a:endParaRPr lang="en-US" sz="1800" b="1" dirty="0" smtClean="0"/>
          </a:p>
          <a:p>
            <a:pPr marL="274320" lvl="1" indent="0">
              <a:buNone/>
            </a:pPr>
            <a:endParaRPr lang="en-US" sz="1800" dirty="0" smtClean="0"/>
          </a:p>
          <a:p>
            <a:r>
              <a:rPr lang="en-US" sz="1800" dirty="0" smtClean="0"/>
              <a:t>The decay amplitude for a spin-0 boson to a pair of V bosons  (V = Z, W, g, </a:t>
            </a:r>
            <a:r>
              <a:rPr lang="en-US" sz="1800" dirty="0" err="1" smtClean="0"/>
              <a:t>γ</a:t>
            </a:r>
            <a:r>
              <a:rPr lang="en-US" sz="1800" dirty="0" smtClean="0"/>
              <a:t>) is defined, up to dimension 5, as:</a:t>
            </a:r>
          </a:p>
          <a:p>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smtClean="0"/>
          </a:p>
          <a:p>
            <a:pPr lvl="1"/>
            <a:r>
              <a:rPr lang="en-US" sz="1400" dirty="0" smtClean="0"/>
              <a:t> </a:t>
            </a:r>
            <a:r>
              <a:rPr lang="en-US" sz="1800" dirty="0" smtClean="0">
                <a:solidFill>
                  <a:schemeClr val="tx2"/>
                </a:solidFill>
              </a:rPr>
              <a:t>a1 is the SM amplitude</a:t>
            </a:r>
          </a:p>
          <a:p>
            <a:pPr lvl="1"/>
            <a:r>
              <a:rPr lang="en-US" sz="1800" dirty="0" smtClean="0">
                <a:solidFill>
                  <a:schemeClr val="tx2"/>
                </a:solidFill>
              </a:rPr>
              <a:t>Λ1 is a higher-term of an expansion in momentum</a:t>
            </a:r>
          </a:p>
          <a:p>
            <a:pPr lvl="1"/>
            <a:r>
              <a:rPr lang="en-US" sz="1800" dirty="0" smtClean="0">
                <a:solidFill>
                  <a:schemeClr val="tx2"/>
                </a:solidFill>
              </a:rPr>
              <a:t> a2 and a3 control the CP-even and CP-odd amplitudes</a:t>
            </a:r>
          </a:p>
          <a:p>
            <a:pPr marL="0" indent="0">
              <a:buNone/>
            </a:pPr>
            <a:endParaRPr lang="en-US" sz="1800" b="1" dirty="0"/>
          </a:p>
          <a:p>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34</a:t>
            </a:fld>
            <a:endParaRPr lang="en-US"/>
          </a:p>
        </p:txBody>
      </p:sp>
      <p:pic>
        <p:nvPicPr>
          <p:cNvPr id="8" name="Picture 7"/>
          <p:cNvPicPr>
            <a:picLocks noChangeAspect="1"/>
          </p:cNvPicPr>
          <p:nvPr/>
        </p:nvPicPr>
        <p:blipFill>
          <a:blip r:embed="rId2"/>
          <a:stretch>
            <a:fillRect/>
          </a:stretch>
        </p:blipFill>
        <p:spPr>
          <a:xfrm>
            <a:off x="1435608" y="3464673"/>
            <a:ext cx="7606023" cy="1292898"/>
          </a:xfrm>
          <a:prstGeom prst="rect">
            <a:avLst/>
          </a:prstGeom>
        </p:spPr>
      </p:pic>
    </p:spTree>
    <p:extLst>
      <p:ext uri="{BB962C8B-B14F-4D97-AF65-F5344CB8AC3E}">
        <p14:creationId xmlns:p14="http://schemas.microsoft.com/office/powerpoint/2010/main" val="27351420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Spin 0 amplitude in H→VV </a:t>
            </a:r>
            <a:endParaRPr lang="en-US" dirty="0"/>
          </a:p>
        </p:txBody>
      </p:sp>
      <p:sp>
        <p:nvSpPr>
          <p:cNvPr id="3" name="Content Placeholder 2"/>
          <p:cNvSpPr>
            <a:spLocks noGrp="1"/>
          </p:cNvSpPr>
          <p:nvPr>
            <p:ph idx="1"/>
          </p:nvPr>
        </p:nvSpPr>
        <p:spPr/>
        <p:txBody>
          <a:bodyPr>
            <a:normAutofit fontScale="92500" lnSpcReduction="10000"/>
          </a:bodyPr>
          <a:lstStyle/>
          <a:p>
            <a:r>
              <a:rPr lang="en-US" sz="1800" dirty="0" smtClean="0"/>
              <a:t>We choose a parameterization that relates</a:t>
            </a:r>
            <a:r>
              <a:rPr lang="en-US" sz="1800" dirty="0" smtClean="0">
                <a:solidFill>
                  <a:srgbClr val="000000"/>
                </a:solidFill>
              </a:rPr>
              <a:t> fractions </a:t>
            </a:r>
            <a:r>
              <a:rPr lang="en-US" sz="1800" dirty="0">
                <a:solidFill>
                  <a:srgbClr val="000000"/>
                </a:solidFill>
              </a:rPr>
              <a:t>of the cross sections </a:t>
            </a:r>
            <a:r>
              <a:rPr lang="en-US" sz="1800" dirty="0" smtClean="0">
                <a:solidFill>
                  <a:srgbClr val="000000"/>
                </a:solidFill>
              </a:rPr>
              <a:t>to </a:t>
            </a:r>
            <a:r>
              <a:rPr lang="en-US" sz="1800" dirty="0">
                <a:solidFill>
                  <a:srgbClr val="000000"/>
                </a:solidFill>
              </a:rPr>
              <a:t>the couplings</a:t>
            </a:r>
            <a:r>
              <a:rPr lang="en-US" sz="1800" dirty="0" smtClean="0"/>
              <a:t>:</a:t>
            </a:r>
            <a:r>
              <a:rPr lang="en-US" sz="1800" b="1" dirty="0" smtClean="0">
                <a:solidFill>
                  <a:srgbClr val="009DD9"/>
                </a:solidFill>
              </a:rPr>
              <a:t> </a:t>
            </a:r>
            <a:r>
              <a:rPr lang="en-US" sz="1800" b="1" dirty="0">
                <a:solidFill>
                  <a:srgbClr val="009DD9"/>
                </a:solidFill>
              </a:rPr>
              <a:t>f</a:t>
            </a:r>
            <a:r>
              <a:rPr lang="en-US" sz="1800" b="1" baseline="-25000" dirty="0">
                <a:solidFill>
                  <a:srgbClr val="009DD9"/>
                </a:solidFill>
              </a:rPr>
              <a:t>a2</a:t>
            </a:r>
            <a:r>
              <a:rPr lang="en-US" sz="1800" b="1" dirty="0">
                <a:solidFill>
                  <a:srgbClr val="009DD9"/>
                </a:solidFill>
              </a:rPr>
              <a:t>, f</a:t>
            </a:r>
            <a:r>
              <a:rPr lang="en-US" sz="1800" b="1" baseline="-25000" dirty="0">
                <a:solidFill>
                  <a:srgbClr val="009DD9"/>
                </a:solidFill>
              </a:rPr>
              <a:t>a3</a:t>
            </a:r>
            <a:r>
              <a:rPr lang="en-US" sz="1800" b="1" dirty="0">
                <a:solidFill>
                  <a:srgbClr val="009DD9"/>
                </a:solidFill>
              </a:rPr>
              <a:t>, </a:t>
            </a:r>
            <a:r>
              <a:rPr lang="en-US" sz="1800" b="1" dirty="0" smtClean="0">
                <a:solidFill>
                  <a:srgbClr val="009DD9"/>
                </a:solidFill>
              </a:rPr>
              <a:t>f</a:t>
            </a:r>
            <a:r>
              <a:rPr lang="en-US" sz="1800" b="1" baseline="-25000" dirty="0" smtClean="0">
                <a:solidFill>
                  <a:srgbClr val="009DD9"/>
                </a:solidFill>
              </a:rPr>
              <a:t>Λ1</a:t>
            </a:r>
            <a:endParaRPr lang="en-US" sz="1800" b="1" dirty="0">
              <a:solidFill>
                <a:srgbClr val="009DD9"/>
              </a:solidFill>
            </a:endParaRPr>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a:t>Given the </a:t>
            </a:r>
            <a:r>
              <a:rPr lang="en-US" sz="1800" b="1" dirty="0">
                <a:solidFill>
                  <a:schemeClr val="tx2"/>
                </a:solidFill>
              </a:rPr>
              <a:t>measured value of </a:t>
            </a:r>
            <a:r>
              <a:rPr lang="en-US" sz="1800" b="1" dirty="0" err="1">
                <a:solidFill>
                  <a:schemeClr val="tx2"/>
                </a:solidFill>
              </a:rPr>
              <a:t>f</a:t>
            </a:r>
            <a:r>
              <a:rPr lang="en-US" sz="1800" b="1" baseline="-25000" dirty="0" err="1">
                <a:solidFill>
                  <a:schemeClr val="tx2"/>
                </a:solidFill>
              </a:rPr>
              <a:t>x</a:t>
            </a:r>
            <a:r>
              <a:rPr lang="en-US" sz="1800" dirty="0"/>
              <a:t>, it is possible to extract the coupling </a:t>
            </a:r>
            <a:r>
              <a:rPr lang="en-US" sz="1800" dirty="0" smtClean="0"/>
              <a:t>constant:</a:t>
            </a:r>
          </a:p>
          <a:p>
            <a:endParaRPr lang="en-US" sz="1800" dirty="0"/>
          </a:p>
          <a:p>
            <a:pPr marL="0" indent="0">
              <a:buNone/>
            </a:pPr>
            <a:endParaRPr lang="en-US" sz="1800" dirty="0"/>
          </a:p>
          <a:p>
            <a:pPr marL="0" indent="0">
              <a:buNone/>
            </a:pPr>
            <a:endParaRPr lang="en-US" sz="1800" dirty="0"/>
          </a:p>
          <a:p>
            <a:r>
              <a:rPr lang="en-US" sz="1800" dirty="0" smtClean="0"/>
              <a:t>Where </a:t>
            </a:r>
            <a:r>
              <a:rPr lang="en-US" sz="1800" b="1" dirty="0" smtClean="0">
                <a:solidFill>
                  <a:schemeClr val="accent2"/>
                </a:solidFill>
              </a:rPr>
              <a:t>f</a:t>
            </a:r>
            <a:r>
              <a:rPr lang="en-US" sz="1800" b="1" baseline="-25000" dirty="0" smtClean="0">
                <a:solidFill>
                  <a:schemeClr val="accent2"/>
                </a:solidFill>
              </a:rPr>
              <a:t>a1</a:t>
            </a:r>
            <a:r>
              <a:rPr lang="en-US" sz="1800" b="1" dirty="0" smtClean="0">
                <a:solidFill>
                  <a:schemeClr val="accent2"/>
                </a:solidFill>
              </a:rPr>
              <a:t> </a:t>
            </a:r>
            <a:r>
              <a:rPr lang="en-US" sz="1800" b="1" dirty="0">
                <a:solidFill>
                  <a:schemeClr val="accent2"/>
                </a:solidFill>
              </a:rPr>
              <a:t>= 1-f</a:t>
            </a:r>
            <a:r>
              <a:rPr lang="en-US" sz="1800" b="1" baseline="-25000" dirty="0">
                <a:solidFill>
                  <a:schemeClr val="accent2"/>
                </a:solidFill>
              </a:rPr>
              <a:t>a2</a:t>
            </a:r>
            <a:r>
              <a:rPr lang="en-US" sz="1800" b="1" dirty="0">
                <a:solidFill>
                  <a:schemeClr val="accent2"/>
                </a:solidFill>
              </a:rPr>
              <a:t>-f</a:t>
            </a:r>
            <a:r>
              <a:rPr lang="en-US" sz="1800" b="1" baseline="-25000" dirty="0">
                <a:solidFill>
                  <a:schemeClr val="accent2"/>
                </a:solidFill>
              </a:rPr>
              <a:t>a3</a:t>
            </a:r>
            <a:r>
              <a:rPr lang="en-US" sz="1800" b="1" dirty="0">
                <a:solidFill>
                  <a:schemeClr val="accent2"/>
                </a:solidFill>
              </a:rPr>
              <a:t>-f</a:t>
            </a:r>
            <a:r>
              <a:rPr lang="en-US" sz="1800" b="1" baseline="-25000" dirty="0">
                <a:solidFill>
                  <a:schemeClr val="accent2"/>
                </a:solidFill>
              </a:rPr>
              <a:t>Λ1</a:t>
            </a:r>
            <a:r>
              <a:rPr lang="en-US" sz="1800" b="1" dirty="0">
                <a:solidFill>
                  <a:schemeClr val="accent2"/>
                </a:solidFill>
              </a:rPr>
              <a:t>-…</a:t>
            </a:r>
            <a:r>
              <a:rPr lang="en-US" sz="1800" dirty="0"/>
              <a:t>, is the </a:t>
            </a:r>
            <a:r>
              <a:rPr lang="en-US" sz="1800" dirty="0" smtClean="0"/>
              <a:t>SM contribution</a:t>
            </a:r>
            <a:r>
              <a:rPr lang="en-US" sz="1800" dirty="0"/>
              <a:t>, which is expected to dominate </a:t>
            </a:r>
          </a:p>
          <a:p>
            <a:endParaRPr lang="en-US" sz="1800" dirty="0"/>
          </a:p>
          <a:p>
            <a:endParaRPr lang="en-US" sz="1800" dirty="0" smtClean="0"/>
          </a:p>
          <a:p>
            <a:pPr marL="0" indent="0">
              <a:buNone/>
            </a:pPr>
            <a:endParaRPr lang="en-US" sz="1800" b="1" dirty="0"/>
          </a:p>
          <a:p>
            <a:endParaRPr lang="en-US" sz="1800" dirty="0"/>
          </a:p>
          <a:p>
            <a:endParaRPr lang="en-US" sz="1800" dirty="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35</a:t>
            </a:fld>
            <a:endParaRPr lang="en-US"/>
          </a:p>
        </p:txBody>
      </p:sp>
      <p:pic>
        <p:nvPicPr>
          <p:cNvPr id="12" name="Picture 11"/>
          <p:cNvPicPr>
            <a:picLocks noChangeAspect="1"/>
          </p:cNvPicPr>
          <p:nvPr/>
        </p:nvPicPr>
        <p:blipFill>
          <a:blip r:embed="rId2"/>
          <a:stretch>
            <a:fillRect/>
          </a:stretch>
        </p:blipFill>
        <p:spPr>
          <a:xfrm>
            <a:off x="1223973" y="2104184"/>
            <a:ext cx="5780410" cy="1794996"/>
          </a:xfrm>
          <a:prstGeom prst="rect">
            <a:avLst/>
          </a:prstGeom>
        </p:spPr>
      </p:pic>
      <p:sp>
        <p:nvSpPr>
          <p:cNvPr id="13" name="TextBox 12"/>
          <p:cNvSpPr txBox="1"/>
          <p:nvPr/>
        </p:nvSpPr>
        <p:spPr>
          <a:xfrm>
            <a:off x="7004383" y="2583898"/>
            <a:ext cx="1929305" cy="830997"/>
          </a:xfrm>
          <a:prstGeom prst="rect">
            <a:avLst/>
          </a:prstGeom>
          <a:noFill/>
        </p:spPr>
        <p:txBody>
          <a:bodyPr wrap="square" rtlCol="0">
            <a:spAutoFit/>
          </a:bodyPr>
          <a:lstStyle/>
          <a:p>
            <a:pPr algn="ctr"/>
            <a:r>
              <a:rPr lang="en-US" sz="1600" dirty="0" err="1" smtClean="0"/>
              <a:t>σ</a:t>
            </a:r>
            <a:r>
              <a:rPr lang="en-US" sz="1600" baseline="-25000" dirty="0" err="1" smtClean="0"/>
              <a:t>i</a:t>
            </a:r>
            <a:r>
              <a:rPr lang="en-US" sz="1600" dirty="0" smtClean="0"/>
              <a:t> is the effective cross-section when </a:t>
            </a:r>
            <a:r>
              <a:rPr lang="en-US" sz="1600" dirty="0" err="1" smtClean="0"/>
              <a:t>a</a:t>
            </a:r>
            <a:r>
              <a:rPr lang="en-US" sz="1600" baseline="-25000" dirty="0" err="1" smtClean="0"/>
              <a:t>i</a:t>
            </a:r>
            <a:r>
              <a:rPr lang="en-US" sz="1600" dirty="0" smtClean="0"/>
              <a:t> = 1 and </a:t>
            </a:r>
            <a:r>
              <a:rPr lang="en-US" sz="1600" dirty="0" err="1" smtClean="0"/>
              <a:t>a</a:t>
            </a:r>
            <a:r>
              <a:rPr lang="en-US" sz="1600" baseline="-25000" dirty="0" err="1" smtClean="0"/>
              <a:t>j≠I</a:t>
            </a:r>
            <a:r>
              <a:rPr lang="en-US" sz="1600" baseline="-25000" dirty="0" smtClean="0"/>
              <a:t> </a:t>
            </a:r>
            <a:r>
              <a:rPr lang="en-US" sz="1600" dirty="0" smtClean="0"/>
              <a:t>= 0</a:t>
            </a:r>
            <a:endParaRPr lang="en-US" sz="1600" dirty="0"/>
          </a:p>
        </p:txBody>
      </p:sp>
      <p:pic>
        <p:nvPicPr>
          <p:cNvPr id="6" name="Picture 5"/>
          <p:cNvPicPr>
            <a:picLocks noChangeAspect="1"/>
          </p:cNvPicPr>
          <p:nvPr/>
        </p:nvPicPr>
        <p:blipFill>
          <a:blip r:embed="rId3"/>
          <a:stretch>
            <a:fillRect/>
          </a:stretch>
        </p:blipFill>
        <p:spPr>
          <a:xfrm>
            <a:off x="1772579" y="4894008"/>
            <a:ext cx="5621989" cy="576440"/>
          </a:xfrm>
          <a:prstGeom prst="rect">
            <a:avLst/>
          </a:prstGeom>
        </p:spPr>
      </p:pic>
    </p:spTree>
    <p:extLst>
      <p:ext uri="{BB962C8B-B14F-4D97-AF65-F5344CB8AC3E}">
        <p14:creationId xmlns:p14="http://schemas.microsoft.com/office/powerpoint/2010/main" val="117746851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r="49512"/>
          <a:stretch/>
        </p:blipFill>
        <p:spPr>
          <a:xfrm>
            <a:off x="6351254" y="1895547"/>
            <a:ext cx="2783166" cy="2763159"/>
          </a:xfrm>
          <a:prstGeom prst="rect">
            <a:avLst/>
          </a:prstGeom>
        </p:spPr>
      </p:pic>
      <p:sp>
        <p:nvSpPr>
          <p:cNvPr id="2" name="Title 1"/>
          <p:cNvSpPr>
            <a:spLocks noGrp="1"/>
          </p:cNvSpPr>
          <p:nvPr>
            <p:ph type="title"/>
          </p:nvPr>
        </p:nvSpPr>
        <p:spPr/>
        <p:txBody>
          <a:bodyPr/>
          <a:lstStyle/>
          <a:p>
            <a:r>
              <a:rPr lang="en-US" dirty="0" smtClean="0"/>
              <a:t>H→WW Spin-0 studies</a:t>
            </a:r>
            <a:endParaRPr lang="en-US" dirty="0"/>
          </a:p>
        </p:txBody>
      </p:sp>
      <p:sp>
        <p:nvSpPr>
          <p:cNvPr id="3" name="Content Placeholder 2"/>
          <p:cNvSpPr>
            <a:spLocks noGrp="1"/>
          </p:cNvSpPr>
          <p:nvPr>
            <p:ph idx="1"/>
          </p:nvPr>
        </p:nvSpPr>
        <p:spPr>
          <a:xfrm>
            <a:off x="1435608" y="1277410"/>
            <a:ext cx="7498080" cy="4800600"/>
          </a:xfrm>
        </p:spPr>
        <p:txBody>
          <a:bodyPr>
            <a:noAutofit/>
          </a:bodyPr>
          <a:lstStyle/>
          <a:p>
            <a:r>
              <a:rPr lang="en-US" sz="1800" dirty="0" smtClean="0"/>
              <a:t>We perform likelihood </a:t>
            </a:r>
            <a:r>
              <a:rPr lang="en-US" sz="1800" dirty="0"/>
              <a:t>scans for the effective </a:t>
            </a:r>
            <a:r>
              <a:rPr lang="en-US" sz="1800" dirty="0" smtClean="0"/>
              <a:t>fractions using pure SM templates together with f</a:t>
            </a:r>
            <a:r>
              <a:rPr lang="en-US" sz="1800" baseline="-25000" dirty="0" smtClean="0"/>
              <a:t>i</a:t>
            </a:r>
            <a:r>
              <a:rPr lang="en-US" sz="1800" dirty="0" smtClean="0"/>
              <a:t> =1, mixed scenarios,</a:t>
            </a:r>
            <a:r>
              <a:rPr lang="en-US" sz="1800" dirty="0"/>
              <a:t> </a:t>
            </a:r>
            <a:r>
              <a:rPr lang="en-US" sz="1800" dirty="0" smtClean="0"/>
              <a:t>and data </a:t>
            </a:r>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smtClean="0"/>
          </a:p>
          <a:p>
            <a:pPr lvl="1"/>
            <a:r>
              <a:rPr lang="en-US" sz="1800" u="sng" dirty="0" smtClean="0"/>
              <a:t>Everything is </a:t>
            </a:r>
            <a:r>
              <a:rPr lang="en-US" sz="1800" b="1" u="sng" dirty="0" smtClean="0"/>
              <a:t>consistent </a:t>
            </a:r>
            <a:r>
              <a:rPr lang="en-US" sz="1800" b="1" u="sng" dirty="0"/>
              <a:t>with the </a:t>
            </a:r>
            <a:r>
              <a:rPr lang="en-US" sz="1800" b="1" u="sng" dirty="0" smtClean="0"/>
              <a:t>SM</a:t>
            </a:r>
          </a:p>
          <a:p>
            <a:r>
              <a:rPr lang="en-US" sz="1800" dirty="0" smtClean="0"/>
              <a:t>H→WW </a:t>
            </a:r>
            <a:r>
              <a:rPr lang="en-US" sz="1800" dirty="0"/>
              <a:t>has limited sensitivity for </a:t>
            </a:r>
            <a:r>
              <a:rPr lang="en-US" sz="1800" dirty="0" smtClean="0"/>
              <a:t>the measurement of </a:t>
            </a:r>
            <a:r>
              <a:rPr lang="en-US" sz="1800" b="1" dirty="0" smtClean="0">
                <a:solidFill>
                  <a:srgbClr val="009DD9"/>
                </a:solidFill>
              </a:rPr>
              <a:t>f</a:t>
            </a:r>
            <a:r>
              <a:rPr lang="en-US" sz="1800" b="1" baseline="-25000" dirty="0" smtClean="0">
                <a:solidFill>
                  <a:srgbClr val="009DD9"/>
                </a:solidFill>
              </a:rPr>
              <a:t>a2</a:t>
            </a:r>
            <a:r>
              <a:rPr lang="en-US" sz="1800" b="1" dirty="0">
                <a:solidFill>
                  <a:srgbClr val="009DD9"/>
                </a:solidFill>
              </a:rPr>
              <a:t>, </a:t>
            </a:r>
            <a:r>
              <a:rPr lang="en-US" sz="1800" b="1" dirty="0" smtClean="0">
                <a:solidFill>
                  <a:srgbClr val="009DD9"/>
                </a:solidFill>
              </a:rPr>
              <a:t>f</a:t>
            </a:r>
            <a:r>
              <a:rPr lang="en-US" sz="1800" b="1" baseline="-25000" dirty="0" smtClean="0">
                <a:solidFill>
                  <a:srgbClr val="009DD9"/>
                </a:solidFill>
              </a:rPr>
              <a:t>a3</a:t>
            </a:r>
            <a:r>
              <a:rPr lang="en-US" sz="1800" b="1" dirty="0" smtClean="0"/>
              <a:t> </a:t>
            </a:r>
            <a:r>
              <a:rPr lang="en-US" sz="1800" dirty="0" smtClean="0"/>
              <a:t>and </a:t>
            </a:r>
            <a:r>
              <a:rPr lang="en-US" sz="1800" b="1" dirty="0" smtClean="0">
                <a:solidFill>
                  <a:srgbClr val="009DD9"/>
                </a:solidFill>
              </a:rPr>
              <a:t>f</a:t>
            </a:r>
            <a:r>
              <a:rPr lang="en-US" sz="1800" b="1" baseline="-25000" dirty="0" smtClean="0">
                <a:solidFill>
                  <a:srgbClr val="009DD9"/>
                </a:solidFill>
              </a:rPr>
              <a:t>Λ1</a:t>
            </a:r>
          </a:p>
          <a:p>
            <a:endParaRPr lang="en-US" sz="1800" dirty="0" smtClean="0"/>
          </a:p>
          <a:p>
            <a:endParaRPr lang="en-US" sz="1800" dirty="0"/>
          </a:p>
          <a:p>
            <a:endParaRPr lang="en-US" sz="1800" dirty="0" smtClean="0"/>
          </a:p>
          <a:p>
            <a:pPr marL="82296" indent="0">
              <a:buNone/>
            </a:pPr>
            <a:endParaRPr lang="en-US" sz="1800" dirty="0"/>
          </a:p>
          <a:p>
            <a:endParaRPr lang="en-US" sz="1800" dirty="0" smtClean="0"/>
          </a:p>
          <a:p>
            <a:endParaRPr lang="en-US" sz="1800" dirty="0"/>
          </a:p>
          <a:p>
            <a:endParaRPr lang="en-US" sz="1800" dirty="0" smtClean="0"/>
          </a:p>
          <a:p>
            <a:endParaRPr lang="en-US" sz="1800"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36</a:t>
            </a:fld>
            <a:endParaRPr lang="en-US"/>
          </a:p>
        </p:txBody>
      </p:sp>
      <p:pic>
        <p:nvPicPr>
          <p:cNvPr id="9" name="Picture 8"/>
          <p:cNvPicPr>
            <a:picLocks noChangeAspect="1"/>
          </p:cNvPicPr>
          <p:nvPr/>
        </p:nvPicPr>
        <p:blipFill>
          <a:blip r:embed="rId3"/>
          <a:stretch>
            <a:fillRect/>
          </a:stretch>
        </p:blipFill>
        <p:spPr>
          <a:xfrm>
            <a:off x="3716955" y="2012311"/>
            <a:ext cx="2675157" cy="2684257"/>
          </a:xfrm>
          <a:prstGeom prst="rect">
            <a:avLst/>
          </a:prstGeom>
        </p:spPr>
      </p:pic>
      <p:pic>
        <p:nvPicPr>
          <p:cNvPr id="10" name="Picture 9"/>
          <p:cNvPicPr>
            <a:picLocks noChangeAspect="1"/>
          </p:cNvPicPr>
          <p:nvPr/>
        </p:nvPicPr>
        <p:blipFill>
          <a:blip r:embed="rId4"/>
          <a:stretch>
            <a:fillRect/>
          </a:stretch>
        </p:blipFill>
        <p:spPr>
          <a:xfrm>
            <a:off x="1051593" y="1996343"/>
            <a:ext cx="2694829" cy="2672259"/>
          </a:xfrm>
          <a:prstGeom prst="rect">
            <a:avLst/>
          </a:prstGeom>
        </p:spPr>
      </p:pic>
      <p:pic>
        <p:nvPicPr>
          <p:cNvPr id="6" name="Picture 5"/>
          <p:cNvPicPr>
            <a:picLocks noChangeAspect="1"/>
          </p:cNvPicPr>
          <p:nvPr/>
        </p:nvPicPr>
        <p:blipFill>
          <a:blip r:embed="rId5"/>
          <a:stretch>
            <a:fillRect/>
          </a:stretch>
        </p:blipFill>
        <p:spPr>
          <a:xfrm>
            <a:off x="4494216" y="4696568"/>
            <a:ext cx="1355596" cy="244811"/>
          </a:xfrm>
          <a:prstGeom prst="rect">
            <a:avLst/>
          </a:prstGeom>
        </p:spPr>
      </p:pic>
      <p:sp>
        <p:nvSpPr>
          <p:cNvPr id="12" name="Rectangle 11"/>
          <p:cNvSpPr/>
          <p:nvPr/>
        </p:nvSpPr>
        <p:spPr>
          <a:xfrm>
            <a:off x="1488520" y="5003807"/>
            <a:ext cx="7426324" cy="584776"/>
          </a:xfrm>
          <a:prstGeom prst="rect">
            <a:avLst/>
          </a:prstGeom>
        </p:spPr>
        <p:txBody>
          <a:bodyPr wrap="square">
            <a:spAutoFit/>
          </a:bodyPr>
          <a:lstStyle/>
          <a:p>
            <a:pPr algn="ctr"/>
            <a:r>
              <a:rPr lang="en-US" sz="1600" dirty="0" smtClean="0"/>
              <a:t>Couplings constrained </a:t>
            </a:r>
            <a:r>
              <a:rPr lang="en-US" sz="1600" dirty="0"/>
              <a:t>to be real and all other anomalous couplings are fixed to the SM </a:t>
            </a:r>
            <a:r>
              <a:rPr lang="en-US" sz="1600" dirty="0" smtClean="0"/>
              <a:t>predictions in each case, </a:t>
            </a:r>
            <a:r>
              <a:rPr lang="en-US" sz="1600" dirty="0" err="1" smtClean="0"/>
              <a:t>cos</a:t>
            </a:r>
            <a:r>
              <a:rPr lang="en-US" sz="1600" dirty="0" smtClean="0"/>
              <a:t> </a:t>
            </a:r>
            <a:r>
              <a:rPr lang="en-US" sz="1600" dirty="0" err="1" smtClean="0"/>
              <a:t>φ</a:t>
            </a:r>
            <a:r>
              <a:rPr lang="en-US" sz="1600" dirty="0" smtClean="0"/>
              <a:t> </a:t>
            </a:r>
            <a:r>
              <a:rPr lang="en-US" sz="1600" dirty="0"/>
              <a:t>term </a:t>
            </a:r>
            <a:r>
              <a:rPr lang="en-US" sz="1600" dirty="0" smtClean="0"/>
              <a:t>allows signed quantity: </a:t>
            </a:r>
            <a:r>
              <a:rPr lang="en-US" sz="1600" dirty="0" err="1" smtClean="0"/>
              <a:t>cos</a:t>
            </a:r>
            <a:r>
              <a:rPr lang="en-US" sz="1600" dirty="0" smtClean="0"/>
              <a:t> </a:t>
            </a:r>
            <a:r>
              <a:rPr lang="en-US" sz="1600" dirty="0" err="1" smtClean="0"/>
              <a:t>φ</a:t>
            </a:r>
            <a:r>
              <a:rPr lang="en-US" sz="1600" dirty="0" smtClean="0"/>
              <a:t> </a:t>
            </a:r>
            <a:r>
              <a:rPr lang="en-US" sz="1600" dirty="0"/>
              <a:t>= −</a:t>
            </a:r>
            <a:r>
              <a:rPr lang="en-US" sz="1600" dirty="0" smtClean="0"/>
              <a:t>1 (π</a:t>
            </a:r>
            <a:r>
              <a:rPr lang="en-US" sz="1600" dirty="0" smtClean="0"/>
              <a:t>), +</a:t>
            </a:r>
            <a:r>
              <a:rPr lang="en-US" sz="1600" dirty="0" smtClean="0"/>
              <a:t>1 (0)</a:t>
            </a:r>
            <a:endParaRPr lang="en-US" sz="1600" dirty="0"/>
          </a:p>
        </p:txBody>
      </p:sp>
    </p:spTree>
    <p:extLst>
      <p:ext uri="{BB962C8B-B14F-4D97-AF65-F5344CB8AC3E}">
        <p14:creationId xmlns:p14="http://schemas.microsoft.com/office/powerpoint/2010/main" val="12640640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H→WW and H→ZZ combination</a:t>
            </a: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37</a:t>
            </a:fld>
            <a:endParaRPr lang="en-US"/>
          </a:p>
        </p:txBody>
      </p:sp>
      <p:pic>
        <p:nvPicPr>
          <p:cNvPr id="6" name="Picture 5"/>
          <p:cNvPicPr>
            <a:picLocks noChangeAspect="1"/>
          </p:cNvPicPr>
          <p:nvPr/>
        </p:nvPicPr>
        <p:blipFill>
          <a:blip r:embed="rId2"/>
          <a:stretch>
            <a:fillRect/>
          </a:stretch>
        </p:blipFill>
        <p:spPr>
          <a:xfrm>
            <a:off x="1272743" y="2827176"/>
            <a:ext cx="7093627" cy="2354628"/>
          </a:xfrm>
          <a:prstGeom prst="rect">
            <a:avLst/>
          </a:prstGeom>
        </p:spPr>
      </p:pic>
      <p:sp>
        <p:nvSpPr>
          <p:cNvPr id="7" name="Rectangle 6"/>
          <p:cNvSpPr/>
          <p:nvPr/>
        </p:nvSpPr>
        <p:spPr>
          <a:xfrm>
            <a:off x="953532" y="5329075"/>
            <a:ext cx="8229600" cy="923330"/>
          </a:xfrm>
          <a:prstGeom prst="rect">
            <a:avLst/>
          </a:prstGeom>
        </p:spPr>
        <p:txBody>
          <a:bodyPr wrap="square">
            <a:spAutoFit/>
          </a:bodyPr>
          <a:lstStyle/>
          <a:p>
            <a:pPr algn="ctr"/>
            <a:r>
              <a:rPr lang="en-US" dirty="0"/>
              <a:t>Summary of allowed confidence level intervals on anomalous coupling parameters in HVV interactions under the assumption that all the coupling ratios are real </a:t>
            </a:r>
            <a:r>
              <a:rPr lang="en-US" dirty="0" smtClean="0"/>
              <a:t/>
            </a:r>
            <a:br>
              <a:rPr lang="en-US" dirty="0" smtClean="0"/>
            </a:br>
            <a:r>
              <a:rPr lang="en-US" dirty="0" smtClean="0"/>
              <a:t>→ compatible with a SM Higgs</a:t>
            </a:r>
            <a:endParaRPr lang="en-US" dirty="0"/>
          </a:p>
        </p:txBody>
      </p:sp>
      <p:sp>
        <p:nvSpPr>
          <p:cNvPr id="9" name="Rectangle 8"/>
          <p:cNvSpPr/>
          <p:nvPr/>
        </p:nvSpPr>
        <p:spPr>
          <a:xfrm>
            <a:off x="1272743" y="1530844"/>
            <a:ext cx="7521730" cy="1200329"/>
          </a:xfrm>
          <a:prstGeom prst="rect">
            <a:avLst/>
          </a:prstGeom>
        </p:spPr>
        <p:txBody>
          <a:bodyPr wrap="square">
            <a:spAutoFit/>
          </a:bodyPr>
          <a:lstStyle/>
          <a:p>
            <a:pPr algn="ctr"/>
            <a:r>
              <a:rPr lang="en-US" dirty="0" smtClean="0"/>
              <a:t>Again H→ZZ drives the sensitivity in this kind of measurements, but in general, and in particular under certain assumptions (namely custodial symmetry between HZZ and HWW, that correlates the yields), the combination of H→ZZ and H→WW results provides improved sensitivity</a:t>
            </a:r>
            <a:endParaRPr lang="en-US" dirty="0"/>
          </a:p>
        </p:txBody>
      </p:sp>
      <p:sp>
        <p:nvSpPr>
          <p:cNvPr id="10" name="Rectangle 9"/>
          <p:cNvSpPr/>
          <p:nvPr/>
        </p:nvSpPr>
        <p:spPr>
          <a:xfrm>
            <a:off x="3654808" y="2827176"/>
            <a:ext cx="1269908" cy="235462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008434" y="2800716"/>
            <a:ext cx="1269908" cy="2354628"/>
          </a:xfrm>
          <a:prstGeom prst="rect">
            <a:avLst/>
          </a:prstGeom>
          <a:noFill/>
          <a:ln>
            <a:solidFill>
              <a:srgbClr val="66006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43185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it is the Higgs?</a:t>
            </a:r>
            <a:endParaRPr lang="en-US" dirty="0"/>
          </a:p>
        </p:txBody>
      </p:sp>
      <p:sp>
        <p:nvSpPr>
          <p:cNvPr id="6" name="Content Placeholder 5"/>
          <p:cNvSpPr>
            <a:spLocks noGrp="1"/>
          </p:cNvSpPr>
          <p:nvPr>
            <p:ph idx="1"/>
          </p:nvPr>
        </p:nvSpPr>
        <p:spPr/>
        <p:txBody>
          <a:bodyPr>
            <a:normAutofit/>
          </a:bodyPr>
          <a:lstStyle/>
          <a:p>
            <a:r>
              <a:rPr lang="en-US" sz="1800" dirty="0" smtClean="0"/>
              <a:t>We have a new particle that decays like the SM Higgs would </a:t>
            </a:r>
          </a:p>
          <a:p>
            <a:pPr marL="429768" lvl="2"/>
            <a:r>
              <a:rPr lang="en-US" sz="1800" dirty="0" smtClean="0"/>
              <a:t>With a </a:t>
            </a:r>
            <a:r>
              <a:rPr lang="en-US" sz="1800" b="1" dirty="0"/>
              <a:t>m</a:t>
            </a:r>
            <a:r>
              <a:rPr lang="en-US" sz="1800" b="1" dirty="0" smtClean="0"/>
              <a:t>ass </a:t>
            </a:r>
            <a:r>
              <a:rPr lang="en-US" sz="1800" dirty="0" smtClean="0"/>
              <a:t>~ 125GeV</a:t>
            </a:r>
          </a:p>
          <a:p>
            <a:pPr marL="429768" lvl="2"/>
            <a:r>
              <a:rPr lang="en-US" sz="1800" b="1" dirty="0" smtClean="0"/>
              <a:t>Neutral </a:t>
            </a:r>
          </a:p>
          <a:p>
            <a:pPr marL="429768" lvl="2"/>
            <a:r>
              <a:rPr lang="en-US" sz="1800" dirty="0" smtClean="0"/>
              <a:t>Scalar</a:t>
            </a:r>
            <a:r>
              <a:rPr lang="en-US" sz="1800" b="1" dirty="0" smtClean="0"/>
              <a:t> couplings </a:t>
            </a:r>
            <a:r>
              <a:rPr lang="en-US" sz="1800" dirty="0" smtClean="0"/>
              <a:t>to fermions and vector bosons compatible with a SM Higgs</a:t>
            </a:r>
          </a:p>
          <a:p>
            <a:pPr marL="429768" lvl="2"/>
            <a:r>
              <a:rPr lang="en-US" sz="1800" b="1" dirty="0" smtClean="0"/>
              <a:t>J</a:t>
            </a:r>
            <a:r>
              <a:rPr lang="en-US" sz="1800" b="1" baseline="30000" dirty="0" smtClean="0"/>
              <a:t>CP</a:t>
            </a:r>
            <a:r>
              <a:rPr lang="en-US" sz="1800" b="1" dirty="0"/>
              <a:t>=0</a:t>
            </a:r>
            <a:r>
              <a:rPr lang="en-US" sz="1800" b="1" baseline="30000" dirty="0"/>
              <a:t>++</a:t>
            </a:r>
            <a:r>
              <a:rPr lang="en-US" sz="1800" dirty="0" smtClean="0"/>
              <a:t> </a:t>
            </a:r>
            <a:endParaRPr lang="en-US" sz="1800" baseline="30000" dirty="0" smtClean="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38</a:t>
            </a:fld>
            <a:endParaRPr lang="en-US"/>
          </a:p>
        </p:txBody>
      </p:sp>
      <p:pic>
        <p:nvPicPr>
          <p:cNvPr id="5" name="Picture 4"/>
          <p:cNvPicPr>
            <a:picLocks noChangeAspect="1"/>
          </p:cNvPicPr>
          <p:nvPr/>
        </p:nvPicPr>
        <p:blipFill>
          <a:blip r:embed="rId2"/>
          <a:stretch>
            <a:fillRect/>
          </a:stretch>
        </p:blipFill>
        <p:spPr>
          <a:xfrm>
            <a:off x="1549816" y="3912746"/>
            <a:ext cx="1487348" cy="1454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435608" y="5514116"/>
            <a:ext cx="1706438" cy="923330"/>
          </a:xfrm>
          <a:prstGeom prst="rect">
            <a:avLst/>
          </a:prstGeom>
          <a:noFill/>
        </p:spPr>
        <p:txBody>
          <a:bodyPr wrap="square" rtlCol="0">
            <a:spAutoFit/>
          </a:bodyPr>
          <a:lstStyle/>
          <a:p>
            <a:pPr algn="ctr"/>
            <a:r>
              <a:rPr lang="en-US" b="1" dirty="0" smtClean="0">
                <a:solidFill>
                  <a:srgbClr val="FF0000"/>
                </a:solidFill>
              </a:rPr>
              <a:t>Is this guy exactly as we expect it?</a:t>
            </a:r>
            <a:endParaRPr lang="en-US" b="1" dirty="0">
              <a:solidFill>
                <a:srgbClr val="FF0000"/>
              </a:solidFill>
            </a:endParaRPr>
          </a:p>
        </p:txBody>
      </p:sp>
      <p:grpSp>
        <p:nvGrpSpPr>
          <p:cNvPr id="13" name="Group 12"/>
          <p:cNvGrpSpPr/>
          <p:nvPr/>
        </p:nvGrpSpPr>
        <p:grpSpPr>
          <a:xfrm>
            <a:off x="3606935" y="3127598"/>
            <a:ext cx="4753293" cy="3479032"/>
            <a:chOff x="2591811" y="2908300"/>
            <a:chExt cx="5270500" cy="3949700"/>
          </a:xfrm>
        </p:grpSpPr>
        <p:pic>
          <p:nvPicPr>
            <p:cNvPr id="12" name="Picture 11"/>
            <p:cNvPicPr>
              <a:picLocks noChangeAspect="1"/>
            </p:cNvPicPr>
            <p:nvPr/>
          </p:nvPicPr>
          <p:blipFill>
            <a:blip r:embed="rId3"/>
            <a:stretch>
              <a:fillRect/>
            </a:stretch>
          </p:blipFill>
          <p:spPr>
            <a:xfrm>
              <a:off x="2591811" y="2908300"/>
              <a:ext cx="5270500" cy="3949700"/>
            </a:xfrm>
            <a:prstGeom prst="rect">
              <a:avLst/>
            </a:prstGeom>
          </p:spPr>
        </p:pic>
        <p:pic>
          <p:nvPicPr>
            <p:cNvPr id="11" name="Picture 10"/>
            <p:cNvPicPr>
              <a:picLocks noChangeAspect="1"/>
            </p:cNvPicPr>
            <p:nvPr/>
          </p:nvPicPr>
          <p:blipFill rotWithShape="1">
            <a:blip r:embed="rId2"/>
            <a:srcRect l="12872" t="3297" r="26789" b="32801"/>
            <a:stretch/>
          </p:blipFill>
          <p:spPr>
            <a:xfrm>
              <a:off x="4391766" y="4048321"/>
              <a:ext cx="1656695" cy="1715650"/>
            </a:xfrm>
            <a:prstGeom prst="ellipse">
              <a:avLst/>
            </a:prstGeom>
          </p:spPr>
        </p:pic>
      </p:grpSp>
      <p:sp>
        <p:nvSpPr>
          <p:cNvPr id="14" name="TextBox 13"/>
          <p:cNvSpPr txBox="1"/>
          <p:nvPr/>
        </p:nvSpPr>
        <p:spPr>
          <a:xfrm>
            <a:off x="4793725" y="5957638"/>
            <a:ext cx="2595582" cy="369332"/>
          </a:xfrm>
          <a:prstGeom prst="rect">
            <a:avLst/>
          </a:prstGeom>
          <a:noFill/>
        </p:spPr>
        <p:txBody>
          <a:bodyPr wrap="none" rtlCol="0">
            <a:spAutoFit/>
          </a:bodyPr>
          <a:lstStyle/>
          <a:p>
            <a:r>
              <a:rPr lang="en-US" b="1" dirty="0" smtClean="0">
                <a:solidFill>
                  <a:schemeClr val="bg1"/>
                </a:solidFill>
              </a:rPr>
              <a:t>Looks like it is from here</a:t>
            </a:r>
            <a:endParaRPr lang="en-US" b="1" dirty="0">
              <a:solidFill>
                <a:schemeClr val="bg1"/>
              </a:solidFill>
            </a:endParaRPr>
          </a:p>
        </p:txBody>
      </p:sp>
    </p:spTree>
    <p:extLst>
      <p:ext uri="{BB962C8B-B14F-4D97-AF65-F5344CB8AC3E}">
        <p14:creationId xmlns:p14="http://schemas.microsoft.com/office/powerpoint/2010/main" val="18759707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But only more data will tell</a:t>
            </a:r>
            <a:endParaRPr lang="en-US"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39</a:t>
            </a:fld>
            <a:endParaRPr lang="en-US"/>
          </a:p>
        </p:txBody>
      </p:sp>
      <p:pic>
        <p:nvPicPr>
          <p:cNvPr id="7" name="Picture 6"/>
          <p:cNvPicPr>
            <a:picLocks noChangeAspect="1"/>
          </p:cNvPicPr>
          <p:nvPr/>
        </p:nvPicPr>
        <p:blipFill>
          <a:blip r:embed="rId2"/>
          <a:stretch>
            <a:fillRect/>
          </a:stretch>
        </p:blipFill>
        <p:spPr>
          <a:xfrm>
            <a:off x="2467886" y="1524000"/>
            <a:ext cx="4834085" cy="4726957"/>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3067" b="96067" l="867" r="99667"/>
                    </a14:imgEffect>
                  </a14:imgLayer>
                </a14:imgProps>
              </a:ext>
            </a:extLst>
          </a:blip>
          <a:stretch>
            <a:fillRect/>
          </a:stretch>
        </p:blipFill>
        <p:spPr>
          <a:xfrm>
            <a:off x="1732895" y="3916020"/>
            <a:ext cx="5370654" cy="3061049"/>
          </a:xfrm>
          <a:prstGeom prst="rect">
            <a:avLst/>
          </a:prstGeom>
        </p:spPr>
      </p:pic>
    </p:spTree>
    <p:extLst>
      <p:ext uri="{BB962C8B-B14F-4D97-AF65-F5344CB8AC3E}">
        <p14:creationId xmlns:p14="http://schemas.microsoft.com/office/powerpoint/2010/main" val="9156241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The Run-1 of the LHC</a:t>
            </a:r>
            <a:endParaRPr lang="en-US" cap="none"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normAutofit/>
          </a:bodyPr>
          <a:lstStyle/>
          <a:p>
            <a:fld id="{F38DF745-7D3F-47F4-83A3-874385CFAA69}" type="slidenum">
              <a:rPr lang="en-US" smtClean="0"/>
              <a:pPr/>
              <a:t>4</a:t>
            </a:fld>
            <a:endParaRPr lang="en-US"/>
          </a:p>
        </p:txBody>
      </p:sp>
      <p:pic>
        <p:nvPicPr>
          <p:cNvPr id="7" name="Picture 6"/>
          <p:cNvPicPr>
            <a:picLocks noChangeAspect="1"/>
          </p:cNvPicPr>
          <p:nvPr/>
        </p:nvPicPr>
        <p:blipFill rotWithShape="1">
          <a:blip r:embed="rId2"/>
          <a:srcRect t="8321"/>
          <a:stretch/>
        </p:blipFill>
        <p:spPr>
          <a:xfrm>
            <a:off x="4432701" y="2625887"/>
            <a:ext cx="4711299" cy="3658272"/>
          </a:xfrm>
          <a:prstGeom prst="rect">
            <a:avLst/>
          </a:prstGeom>
        </p:spPr>
      </p:pic>
      <p:sp>
        <p:nvSpPr>
          <p:cNvPr id="8" name="TextBox 7"/>
          <p:cNvSpPr txBox="1"/>
          <p:nvPr/>
        </p:nvSpPr>
        <p:spPr>
          <a:xfrm>
            <a:off x="1171609" y="2740465"/>
            <a:ext cx="3433056" cy="2585323"/>
          </a:xfrm>
          <a:prstGeom prst="rect">
            <a:avLst/>
          </a:prstGeom>
          <a:noFill/>
        </p:spPr>
        <p:txBody>
          <a:bodyPr wrap="square" rtlCol="0">
            <a:spAutoFit/>
          </a:bodyPr>
          <a:lstStyle/>
          <a:p>
            <a:pPr marL="285750" indent="-285750">
              <a:buFont typeface="Arial"/>
              <a:buChar char="•"/>
            </a:pPr>
            <a:r>
              <a:rPr lang="en-US" dirty="0" smtClean="0"/>
              <a:t>The </a:t>
            </a:r>
            <a:r>
              <a:rPr lang="en-US" dirty="0"/>
              <a:t>Run-1 of the </a:t>
            </a:r>
            <a:r>
              <a:rPr lang="en-US" dirty="0" smtClean="0"/>
              <a:t>LHC  ended </a:t>
            </a:r>
            <a:r>
              <a:rPr lang="en-US" dirty="0"/>
              <a:t>in February </a:t>
            </a:r>
            <a:r>
              <a:rPr lang="en-US" dirty="0" smtClean="0"/>
              <a:t>2013</a:t>
            </a:r>
          </a:p>
          <a:p>
            <a:pPr marL="285750" indent="-285750">
              <a:buFont typeface="Arial"/>
              <a:buChar char="•"/>
            </a:pPr>
            <a:r>
              <a:rPr lang="en-US" dirty="0" smtClean="0"/>
              <a:t>It lasted three years </a:t>
            </a:r>
          </a:p>
          <a:p>
            <a:pPr marL="285750" indent="-285750">
              <a:buFont typeface="Arial"/>
              <a:buChar char="•"/>
            </a:pPr>
            <a:r>
              <a:rPr lang="en-US" dirty="0" smtClean="0"/>
              <a:t>CMS </a:t>
            </a:r>
            <a:r>
              <a:rPr lang="en-US" dirty="0"/>
              <a:t>recorded  </a:t>
            </a:r>
            <a:r>
              <a:rPr lang="en-US" b="1" dirty="0">
                <a:solidFill>
                  <a:srgbClr val="0F6FC6"/>
                </a:solidFill>
              </a:rPr>
              <a:t>~5fb</a:t>
            </a:r>
            <a:r>
              <a:rPr lang="en-US" b="1" baseline="30000" dirty="0">
                <a:solidFill>
                  <a:srgbClr val="0F6FC6"/>
                </a:solidFill>
              </a:rPr>
              <a:t>-1</a:t>
            </a:r>
            <a:r>
              <a:rPr lang="en-US" b="1" dirty="0">
                <a:solidFill>
                  <a:srgbClr val="0F6FC6"/>
                </a:solidFill>
              </a:rPr>
              <a:t>  of </a:t>
            </a:r>
            <a:r>
              <a:rPr lang="en-US" b="1" dirty="0" err="1">
                <a:solidFill>
                  <a:srgbClr val="0F6FC6"/>
                </a:solidFill>
              </a:rPr>
              <a:t>pp</a:t>
            </a:r>
            <a:r>
              <a:rPr lang="en-US" b="1" dirty="0">
                <a:solidFill>
                  <a:srgbClr val="0F6FC6"/>
                </a:solidFill>
              </a:rPr>
              <a:t> collisions at 7TeV and ~20fb</a:t>
            </a:r>
            <a:r>
              <a:rPr lang="en-US" b="1" baseline="30000" dirty="0">
                <a:solidFill>
                  <a:srgbClr val="0F6FC6"/>
                </a:solidFill>
              </a:rPr>
              <a:t>-1</a:t>
            </a:r>
            <a:r>
              <a:rPr lang="en-US" b="1" dirty="0">
                <a:solidFill>
                  <a:srgbClr val="0F6FC6"/>
                </a:solidFill>
              </a:rPr>
              <a:t> at </a:t>
            </a:r>
            <a:r>
              <a:rPr lang="en-US" b="1" dirty="0" smtClean="0">
                <a:solidFill>
                  <a:srgbClr val="0F6FC6"/>
                </a:solidFill>
              </a:rPr>
              <a:t>8TeV</a:t>
            </a:r>
            <a:endParaRPr lang="en-US" dirty="0" smtClean="0"/>
          </a:p>
          <a:p>
            <a:pPr marL="285750" indent="-285750">
              <a:buFont typeface="Arial"/>
              <a:buChar char="•"/>
            </a:pPr>
            <a:r>
              <a:rPr lang="en-US" dirty="0" smtClean="0"/>
              <a:t>Main result from Run-I:</a:t>
            </a:r>
          </a:p>
          <a:p>
            <a:pPr marL="742950" lvl="1" indent="-285750">
              <a:buFont typeface="Arial"/>
              <a:buChar char="•"/>
            </a:pPr>
            <a:r>
              <a:rPr lang="en-US" b="1" dirty="0" smtClean="0"/>
              <a:t>Higgs discovery</a:t>
            </a:r>
            <a:endParaRPr lang="en-US" b="1" dirty="0"/>
          </a:p>
          <a:p>
            <a:pPr marL="285750" indent="-285750">
              <a:buFont typeface="Arial"/>
              <a:buChar char="•"/>
            </a:pPr>
            <a:endParaRPr lang="en-US" dirty="0">
              <a:solidFill>
                <a:srgbClr val="0F6FC6"/>
              </a:solidFill>
            </a:endParaRPr>
          </a:p>
        </p:txBody>
      </p:sp>
      <p:pic>
        <p:nvPicPr>
          <p:cNvPr id="9" name="Picture 8"/>
          <p:cNvPicPr>
            <a:picLocks noChangeAspect="1"/>
          </p:cNvPicPr>
          <p:nvPr/>
        </p:nvPicPr>
        <p:blipFill>
          <a:blip r:embed="rId3"/>
          <a:stretch>
            <a:fillRect/>
          </a:stretch>
        </p:blipFill>
        <p:spPr>
          <a:xfrm>
            <a:off x="2263491" y="1443500"/>
            <a:ext cx="4900657" cy="1069042"/>
          </a:xfrm>
          <a:prstGeom prst="rect">
            <a:avLst/>
          </a:prstGeom>
        </p:spPr>
      </p:pic>
    </p:spTree>
    <p:extLst>
      <p:ext uri="{BB962C8B-B14F-4D97-AF65-F5344CB8AC3E}">
        <p14:creationId xmlns:p14="http://schemas.microsoft.com/office/powerpoint/2010/main" val="2579152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Higgs searches </a:t>
            </a:r>
            <a:r>
              <a:rPr lang="en-US" dirty="0" smtClean="0"/>
              <a:t>at the LHC</a:t>
            </a:r>
            <a:endParaRPr lang="en-US" dirty="0"/>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5</a:t>
            </a:fld>
            <a:endParaRPr lang="en-US"/>
          </a:p>
        </p:txBody>
      </p:sp>
      <p:pic>
        <p:nvPicPr>
          <p:cNvPr id="6" name="Picture 5"/>
          <p:cNvPicPr>
            <a:picLocks noChangeAspect="1"/>
          </p:cNvPicPr>
          <p:nvPr/>
        </p:nvPicPr>
        <p:blipFill>
          <a:blip r:embed="rId2"/>
          <a:stretch>
            <a:fillRect/>
          </a:stretch>
        </p:blipFill>
        <p:spPr>
          <a:xfrm>
            <a:off x="1209391" y="1221474"/>
            <a:ext cx="7620000" cy="3987800"/>
          </a:xfrm>
          <a:prstGeom prst="rect">
            <a:avLst/>
          </a:prstGeom>
        </p:spPr>
      </p:pic>
      <p:pic>
        <p:nvPicPr>
          <p:cNvPr id="7" name="Picture 6"/>
          <p:cNvPicPr>
            <a:picLocks noChangeAspect="1"/>
          </p:cNvPicPr>
          <p:nvPr/>
        </p:nvPicPr>
        <p:blipFill>
          <a:blip r:embed="rId3"/>
          <a:stretch>
            <a:fillRect/>
          </a:stretch>
        </p:blipFill>
        <p:spPr>
          <a:xfrm>
            <a:off x="4702050" y="4025972"/>
            <a:ext cx="3986303" cy="2391782"/>
          </a:xfrm>
          <a:prstGeom prst="rect">
            <a:avLst/>
          </a:prstGeom>
        </p:spPr>
      </p:pic>
      <p:pic>
        <p:nvPicPr>
          <p:cNvPr id="8" name="Picture 7"/>
          <p:cNvPicPr>
            <a:picLocks noChangeAspect="1"/>
          </p:cNvPicPr>
          <p:nvPr/>
        </p:nvPicPr>
        <p:blipFill>
          <a:blip r:embed="rId4"/>
          <a:stretch>
            <a:fillRect/>
          </a:stretch>
        </p:blipFill>
        <p:spPr>
          <a:xfrm>
            <a:off x="7665386" y="5422900"/>
            <a:ext cx="1433228" cy="1410296"/>
          </a:xfrm>
          <a:prstGeom prst="rect">
            <a:avLst/>
          </a:prstGeom>
        </p:spPr>
      </p:pic>
      <p:pic>
        <p:nvPicPr>
          <p:cNvPr id="9" name="Picture 8"/>
          <p:cNvPicPr>
            <a:picLocks noChangeAspect="1"/>
          </p:cNvPicPr>
          <p:nvPr/>
        </p:nvPicPr>
        <p:blipFill>
          <a:blip r:embed="rId5"/>
          <a:stretch>
            <a:fillRect/>
          </a:stretch>
        </p:blipFill>
        <p:spPr>
          <a:xfrm>
            <a:off x="1085863" y="1367464"/>
            <a:ext cx="1641626" cy="1583294"/>
          </a:xfrm>
          <a:prstGeom prst="rect">
            <a:avLst/>
          </a:prstGeom>
          <a:ln>
            <a:solidFill>
              <a:srgbClr val="1D86CD"/>
            </a:solidFill>
          </a:ln>
        </p:spPr>
      </p:pic>
      <p:pic>
        <p:nvPicPr>
          <p:cNvPr id="10" name="Picture 9"/>
          <p:cNvPicPr>
            <a:picLocks noChangeAspect="1"/>
          </p:cNvPicPr>
          <p:nvPr/>
        </p:nvPicPr>
        <p:blipFill>
          <a:blip r:embed="rId6"/>
          <a:stretch>
            <a:fillRect/>
          </a:stretch>
        </p:blipFill>
        <p:spPr>
          <a:xfrm>
            <a:off x="7341061" y="1432436"/>
            <a:ext cx="1757553" cy="1692677"/>
          </a:xfrm>
          <a:prstGeom prst="rect">
            <a:avLst/>
          </a:prstGeom>
          <a:ln>
            <a:solidFill>
              <a:srgbClr val="1D86CD"/>
            </a:solidFill>
          </a:ln>
        </p:spPr>
      </p:pic>
      <p:sp>
        <p:nvSpPr>
          <p:cNvPr id="11" name="Rectangle 10"/>
          <p:cNvSpPr/>
          <p:nvPr/>
        </p:nvSpPr>
        <p:spPr>
          <a:xfrm>
            <a:off x="1399165" y="4426575"/>
            <a:ext cx="2788292" cy="8617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600" dirty="0" smtClean="0">
                <a:hlinkClick r:id="rId7"/>
              </a:rPr>
              <a:t>arXiv:1207.7235</a:t>
            </a:r>
            <a:endParaRPr lang="en-US" sz="1600" dirty="0" smtClean="0"/>
          </a:p>
          <a:p>
            <a:pPr algn="ctr"/>
            <a:r>
              <a:rPr lang="hu-HU" sz="1600" dirty="0"/>
              <a:t>Phys. Lett. B 716 (2012) </a:t>
            </a:r>
            <a:r>
              <a:rPr lang="hu-HU" sz="1600" dirty="0" smtClean="0"/>
              <a:t>30</a:t>
            </a:r>
          </a:p>
          <a:p>
            <a:pPr algn="ctr"/>
            <a:r>
              <a:rPr lang="hu-HU" sz="1600" dirty="0" smtClean="0"/>
              <a:t>(Submitted 31  July 2012)</a:t>
            </a:r>
            <a:endParaRPr lang="en-US" sz="1600" dirty="0"/>
          </a:p>
        </p:txBody>
      </p:sp>
      <p:sp>
        <p:nvSpPr>
          <p:cNvPr id="12" name="Rectangle 11"/>
          <p:cNvSpPr/>
          <p:nvPr/>
        </p:nvSpPr>
        <p:spPr>
          <a:xfrm>
            <a:off x="1428361" y="5377010"/>
            <a:ext cx="2759096" cy="83099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en-US" sz="1600" dirty="0" smtClean="0">
                <a:hlinkClick r:id="rId8"/>
              </a:rPr>
              <a:t>arXiv:1303.4571</a:t>
            </a:r>
            <a:endParaRPr lang="en-US" sz="1600" dirty="0" smtClean="0"/>
          </a:p>
          <a:p>
            <a:pPr algn="ctr"/>
            <a:r>
              <a:rPr lang="en-US" sz="1600" dirty="0"/>
              <a:t>JHEP 06 (2013) </a:t>
            </a:r>
            <a:r>
              <a:rPr lang="en-US" sz="1600" dirty="0" smtClean="0"/>
              <a:t>081</a:t>
            </a:r>
          </a:p>
          <a:p>
            <a:pPr algn="ctr"/>
            <a:r>
              <a:rPr lang="en-US" sz="1600" dirty="0" smtClean="0"/>
              <a:t>(Submitted </a:t>
            </a:r>
            <a:r>
              <a:rPr lang="en-US" sz="1600" b="1" dirty="0" smtClean="0">
                <a:solidFill>
                  <a:schemeClr val="accent3"/>
                </a:solidFill>
              </a:rPr>
              <a:t>19 March 2013</a:t>
            </a:r>
            <a:r>
              <a:rPr lang="en-US" sz="1600" dirty="0" smtClean="0"/>
              <a:t>)</a:t>
            </a:r>
            <a:endParaRPr lang="en-US" sz="1600" dirty="0"/>
          </a:p>
        </p:txBody>
      </p:sp>
      <p:sp>
        <p:nvSpPr>
          <p:cNvPr id="3" name="TextBox 2"/>
          <p:cNvSpPr txBox="1"/>
          <p:nvPr/>
        </p:nvSpPr>
        <p:spPr>
          <a:xfrm>
            <a:off x="1684395" y="6229512"/>
            <a:ext cx="2278050" cy="369332"/>
          </a:xfrm>
          <a:prstGeom prst="rect">
            <a:avLst/>
          </a:prstGeom>
          <a:noFill/>
        </p:spPr>
        <p:txBody>
          <a:bodyPr wrap="none" rtlCol="0">
            <a:spAutoFit/>
          </a:bodyPr>
          <a:lstStyle/>
          <a:p>
            <a:r>
              <a:rPr lang="en-US" dirty="0" smtClean="0"/>
              <a:t>CMS discovery papers</a:t>
            </a:r>
            <a:endParaRPr lang="en-US" dirty="0"/>
          </a:p>
        </p:txBody>
      </p:sp>
    </p:spTree>
    <p:extLst>
      <p:ext uri="{BB962C8B-B14F-4D97-AF65-F5344CB8AC3E}">
        <p14:creationId xmlns:p14="http://schemas.microsoft.com/office/powerpoint/2010/main" val="1011685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Higgs production at the LHC</a:t>
            </a:r>
            <a:endParaRPr lang="en-US" dirty="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6</a:t>
            </a:fld>
            <a:endParaRPr lang="en-US"/>
          </a:p>
        </p:txBody>
      </p:sp>
      <p:pic>
        <p:nvPicPr>
          <p:cNvPr id="6" name="Picture 5"/>
          <p:cNvPicPr>
            <a:picLocks noChangeAspect="1"/>
          </p:cNvPicPr>
          <p:nvPr/>
        </p:nvPicPr>
        <p:blipFill>
          <a:blip r:embed="rId2"/>
          <a:stretch>
            <a:fillRect/>
          </a:stretch>
        </p:blipFill>
        <p:spPr>
          <a:xfrm>
            <a:off x="1012873" y="1378010"/>
            <a:ext cx="2973060" cy="2604370"/>
          </a:xfrm>
          <a:prstGeom prst="rect">
            <a:avLst/>
          </a:prstGeom>
        </p:spPr>
      </p:pic>
      <p:pic>
        <p:nvPicPr>
          <p:cNvPr id="7" name="Picture 6"/>
          <p:cNvPicPr>
            <a:picLocks noChangeAspect="1"/>
          </p:cNvPicPr>
          <p:nvPr/>
        </p:nvPicPr>
        <p:blipFill>
          <a:blip r:embed="rId3"/>
          <a:stretch>
            <a:fillRect/>
          </a:stretch>
        </p:blipFill>
        <p:spPr>
          <a:xfrm>
            <a:off x="1012873" y="4096994"/>
            <a:ext cx="2973060" cy="2631188"/>
          </a:xfrm>
          <a:prstGeom prst="rect">
            <a:avLst/>
          </a:prstGeom>
        </p:spPr>
      </p:pic>
      <p:pic>
        <p:nvPicPr>
          <p:cNvPr id="10" name="Picture 9"/>
          <p:cNvPicPr>
            <a:picLocks noChangeAspect="1"/>
          </p:cNvPicPr>
          <p:nvPr/>
        </p:nvPicPr>
        <p:blipFill>
          <a:blip r:embed="rId4"/>
          <a:stretch>
            <a:fillRect/>
          </a:stretch>
        </p:blipFill>
        <p:spPr>
          <a:xfrm>
            <a:off x="4063506" y="2427048"/>
            <a:ext cx="2078537" cy="896282"/>
          </a:xfrm>
          <a:prstGeom prst="rect">
            <a:avLst/>
          </a:prstGeom>
        </p:spPr>
      </p:pic>
      <p:pic>
        <p:nvPicPr>
          <p:cNvPr id="11" name="Picture 10"/>
          <p:cNvPicPr>
            <a:picLocks noChangeAspect="1"/>
          </p:cNvPicPr>
          <p:nvPr/>
        </p:nvPicPr>
        <p:blipFill>
          <a:blip r:embed="rId5"/>
          <a:stretch>
            <a:fillRect/>
          </a:stretch>
        </p:blipFill>
        <p:spPr>
          <a:xfrm>
            <a:off x="4204449" y="3688389"/>
            <a:ext cx="1810533" cy="949509"/>
          </a:xfrm>
          <a:prstGeom prst="rect">
            <a:avLst/>
          </a:prstGeom>
        </p:spPr>
      </p:pic>
      <p:pic>
        <p:nvPicPr>
          <p:cNvPr id="12" name="Picture 11"/>
          <p:cNvPicPr>
            <a:picLocks noChangeAspect="1"/>
          </p:cNvPicPr>
          <p:nvPr/>
        </p:nvPicPr>
        <p:blipFill>
          <a:blip r:embed="rId6"/>
          <a:stretch>
            <a:fillRect/>
          </a:stretch>
        </p:blipFill>
        <p:spPr>
          <a:xfrm>
            <a:off x="4244133" y="4656522"/>
            <a:ext cx="1847361" cy="783639"/>
          </a:xfrm>
          <a:prstGeom prst="rect">
            <a:avLst/>
          </a:prstGeom>
        </p:spPr>
      </p:pic>
      <p:pic>
        <p:nvPicPr>
          <p:cNvPr id="13" name="Picture 12"/>
          <p:cNvPicPr>
            <a:picLocks noChangeAspect="1"/>
          </p:cNvPicPr>
          <p:nvPr/>
        </p:nvPicPr>
        <p:blipFill>
          <a:blip r:embed="rId7"/>
          <a:stretch>
            <a:fillRect/>
          </a:stretch>
        </p:blipFill>
        <p:spPr>
          <a:xfrm>
            <a:off x="4217677" y="5506306"/>
            <a:ext cx="1896774" cy="999295"/>
          </a:xfrm>
          <a:prstGeom prst="rect">
            <a:avLst/>
          </a:prstGeom>
        </p:spPr>
      </p:pic>
      <p:sp>
        <p:nvSpPr>
          <p:cNvPr id="16" name="TextBox 15"/>
          <p:cNvSpPr txBox="1"/>
          <p:nvPr/>
        </p:nvSpPr>
        <p:spPr>
          <a:xfrm>
            <a:off x="6181727" y="2418930"/>
            <a:ext cx="2758179" cy="923330"/>
          </a:xfrm>
          <a:prstGeom prst="rect">
            <a:avLst/>
          </a:prstGeom>
          <a:noFill/>
        </p:spPr>
        <p:txBody>
          <a:bodyPr wrap="square" rtlCol="0">
            <a:spAutoFit/>
          </a:bodyPr>
          <a:lstStyle/>
          <a:p>
            <a:pPr algn="ctr"/>
            <a:r>
              <a:rPr lang="en-US" b="1" u="sng" dirty="0" smtClean="0">
                <a:solidFill>
                  <a:srgbClr val="0F6FC6"/>
                </a:solidFill>
              </a:rPr>
              <a:t>Gluon-gluon fusion </a:t>
            </a:r>
            <a:r>
              <a:rPr lang="en-US" dirty="0" smtClean="0"/>
              <a:t>(</a:t>
            </a:r>
            <a:r>
              <a:rPr lang="en-US" dirty="0" err="1" smtClean="0"/>
              <a:t>ggH</a:t>
            </a:r>
            <a:r>
              <a:rPr lang="en-US" dirty="0" smtClean="0"/>
              <a:t>)</a:t>
            </a:r>
          </a:p>
          <a:p>
            <a:pPr algn="ctr"/>
            <a:r>
              <a:rPr lang="en-US" dirty="0" smtClean="0"/>
              <a:t>No hadronic activity</a:t>
            </a:r>
          </a:p>
        </p:txBody>
      </p:sp>
      <p:sp>
        <p:nvSpPr>
          <p:cNvPr id="20" name="TextBox 19"/>
          <p:cNvSpPr txBox="1"/>
          <p:nvPr/>
        </p:nvSpPr>
        <p:spPr>
          <a:xfrm>
            <a:off x="6142043" y="3704791"/>
            <a:ext cx="2758179" cy="646331"/>
          </a:xfrm>
          <a:prstGeom prst="rect">
            <a:avLst/>
          </a:prstGeom>
          <a:noFill/>
        </p:spPr>
        <p:txBody>
          <a:bodyPr wrap="square" rtlCol="0">
            <a:spAutoFit/>
          </a:bodyPr>
          <a:lstStyle/>
          <a:p>
            <a:pPr algn="ctr"/>
            <a:r>
              <a:rPr lang="en-US" b="1" dirty="0" smtClean="0">
                <a:solidFill>
                  <a:schemeClr val="accent3"/>
                </a:solidFill>
              </a:rPr>
              <a:t>Vector Boson Fusion </a:t>
            </a:r>
            <a:r>
              <a:rPr lang="en-US" dirty="0" smtClean="0"/>
              <a:t>(VBF) 2 forward jets</a:t>
            </a:r>
          </a:p>
        </p:txBody>
      </p:sp>
      <p:sp>
        <p:nvSpPr>
          <p:cNvPr id="21" name="TextBox 20"/>
          <p:cNvSpPr txBox="1"/>
          <p:nvPr/>
        </p:nvSpPr>
        <p:spPr>
          <a:xfrm>
            <a:off x="6181727" y="4614730"/>
            <a:ext cx="2758178" cy="923330"/>
          </a:xfrm>
          <a:prstGeom prst="rect">
            <a:avLst/>
          </a:prstGeom>
          <a:noFill/>
        </p:spPr>
        <p:txBody>
          <a:bodyPr wrap="square" rtlCol="0">
            <a:spAutoFit/>
          </a:bodyPr>
          <a:lstStyle/>
          <a:p>
            <a:pPr algn="ctr"/>
            <a:r>
              <a:rPr lang="en-US" b="1" dirty="0" smtClean="0">
                <a:solidFill>
                  <a:schemeClr val="accent6"/>
                </a:solidFill>
              </a:rPr>
              <a:t>Associated production with a W or a Z boson </a:t>
            </a:r>
            <a:r>
              <a:rPr lang="en-US" dirty="0" smtClean="0"/>
              <a:t>(WH,ZH)</a:t>
            </a:r>
          </a:p>
        </p:txBody>
      </p:sp>
      <p:sp>
        <p:nvSpPr>
          <p:cNvPr id="22" name="TextBox 21"/>
          <p:cNvSpPr txBox="1"/>
          <p:nvPr/>
        </p:nvSpPr>
        <p:spPr>
          <a:xfrm>
            <a:off x="6181727" y="5664462"/>
            <a:ext cx="2718495" cy="923330"/>
          </a:xfrm>
          <a:prstGeom prst="rect">
            <a:avLst/>
          </a:prstGeom>
          <a:noFill/>
        </p:spPr>
        <p:txBody>
          <a:bodyPr wrap="square" rtlCol="0">
            <a:spAutoFit/>
          </a:bodyPr>
          <a:lstStyle/>
          <a:p>
            <a:pPr algn="ctr"/>
            <a:r>
              <a:rPr lang="en-US" dirty="0" smtClean="0"/>
              <a:t>Associated production with a  </a:t>
            </a:r>
            <a:r>
              <a:rPr lang="en-US" b="1" dirty="0" smtClean="0"/>
              <a:t>top/anti-top pair </a:t>
            </a:r>
            <a:r>
              <a:rPr lang="en-US" dirty="0" smtClean="0"/>
              <a:t>(</a:t>
            </a:r>
            <a:r>
              <a:rPr lang="en-US" dirty="0" err="1" smtClean="0"/>
              <a:t>ttH</a:t>
            </a:r>
            <a:r>
              <a:rPr lang="en-US" dirty="0" smtClean="0"/>
              <a:t>)</a:t>
            </a:r>
          </a:p>
        </p:txBody>
      </p:sp>
      <p:sp>
        <p:nvSpPr>
          <p:cNvPr id="5" name="TextBox 4"/>
          <p:cNvSpPr txBox="1"/>
          <p:nvPr/>
        </p:nvSpPr>
        <p:spPr>
          <a:xfrm>
            <a:off x="4365309" y="1521428"/>
            <a:ext cx="4323044" cy="646331"/>
          </a:xfrm>
          <a:prstGeom prst="rect">
            <a:avLst/>
          </a:prstGeom>
          <a:noFill/>
        </p:spPr>
        <p:txBody>
          <a:bodyPr wrap="square" rtlCol="0">
            <a:spAutoFit/>
          </a:bodyPr>
          <a:lstStyle/>
          <a:p>
            <a:pPr algn="ctr"/>
            <a:r>
              <a:rPr lang="en-US" dirty="0" smtClean="0"/>
              <a:t>The first thing to consider when searching for the Higgs boson is the production mode</a:t>
            </a:r>
            <a:endParaRPr lang="en-US" dirty="0"/>
          </a:p>
        </p:txBody>
      </p:sp>
    </p:spTree>
    <p:extLst>
      <p:ext uri="{BB962C8B-B14F-4D97-AF65-F5344CB8AC3E}">
        <p14:creationId xmlns:p14="http://schemas.microsoft.com/office/powerpoint/2010/main" val="412342009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many where produced?</a:t>
            </a:r>
            <a:endParaRPr lang="en-US" dirty="0"/>
          </a:p>
        </p:txBody>
      </p:sp>
      <p:sp>
        <p:nvSpPr>
          <p:cNvPr id="5" name="Content Placeholder 4"/>
          <p:cNvSpPr>
            <a:spLocks noGrp="1"/>
          </p:cNvSpPr>
          <p:nvPr>
            <p:ph idx="1"/>
          </p:nvPr>
        </p:nvSpPr>
        <p:spPr/>
        <p:txBody>
          <a:bodyPr>
            <a:normAutofit/>
          </a:bodyPr>
          <a:lstStyle/>
          <a:p>
            <a:r>
              <a:rPr lang="en-US" sz="1800" dirty="0" smtClean="0"/>
              <a:t>For a mass of </a:t>
            </a:r>
            <a:r>
              <a:rPr lang="en-US" sz="1800" dirty="0" err="1" smtClean="0"/>
              <a:t>m</a:t>
            </a:r>
            <a:r>
              <a:rPr lang="en-US" sz="1800" baseline="-25000" dirty="0" err="1" smtClean="0"/>
              <a:t>H</a:t>
            </a:r>
            <a:r>
              <a:rPr lang="en-US" sz="1800" dirty="0" smtClean="0"/>
              <a:t> = 125GeV</a:t>
            </a:r>
            <a:endParaRPr lang="en-US" sz="1800" dirty="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582735269"/>
              </p:ext>
            </p:extLst>
          </p:nvPr>
        </p:nvGraphicFramePr>
        <p:xfrm>
          <a:off x="1537797" y="2068566"/>
          <a:ext cx="7264970" cy="2966720"/>
        </p:xfrm>
        <a:graphic>
          <a:graphicData uri="http://schemas.openxmlformats.org/drawingml/2006/table">
            <a:tbl>
              <a:tblPr firstRow="1" bandRow="1">
                <a:tableStyleId>{2D5ABB26-0587-4C30-8999-92F81FD0307C}</a:tableStyleId>
              </a:tblPr>
              <a:tblGrid>
                <a:gridCol w="630280"/>
                <a:gridCol w="1326938"/>
                <a:gridCol w="1326938"/>
                <a:gridCol w="1326938"/>
                <a:gridCol w="1326938"/>
                <a:gridCol w="1326938"/>
              </a:tblGrid>
              <a:tr h="370840">
                <a:tc rowSpan="2">
                  <a:txBody>
                    <a:bodyPr/>
                    <a:lstStyle/>
                    <a:p>
                      <a:endParaRPr lang="en-US" sz="1600" b="0" dirty="0">
                        <a:latin typeface="+mn-lt"/>
                      </a:endParaRPr>
                    </a:p>
                  </a:txBody>
                  <a:tcPr>
                    <a:lnB w="12700" cap="flat" cmpd="sng" algn="ctr">
                      <a:solidFill>
                        <a:scrgbClr r="0" g="0" b="0"/>
                      </a:solidFill>
                      <a:prstDash val="solid"/>
                      <a:round/>
                      <a:headEnd type="none" w="med" len="med"/>
                      <a:tailEnd type="none" w="med" len="med"/>
                    </a:lnB>
                  </a:tcPr>
                </a:tc>
                <a:tc gridSpan="2">
                  <a:txBody>
                    <a:bodyPr/>
                    <a:lstStyle/>
                    <a:p>
                      <a:pPr algn="ctr"/>
                      <a:r>
                        <a:rPr lang="en-US" sz="1600" dirty="0" smtClean="0"/>
                        <a:t>7TeV</a:t>
                      </a:r>
                      <a:endParaRPr lang="en-US" sz="1600" b="0" dirty="0">
                        <a:latin typeface="+mn-lt"/>
                      </a:endParaRPr>
                    </a:p>
                  </a:txBody>
                  <a:tcPr>
                    <a:lnB w="12700" cap="flat" cmpd="sng" algn="ctr">
                      <a:solidFill>
                        <a:scrgbClr r="0" g="0" b="0"/>
                      </a:solidFill>
                      <a:prstDash val="solid"/>
                      <a:round/>
                      <a:headEnd type="none" w="med" len="med"/>
                      <a:tailEnd type="none" w="med" len="med"/>
                    </a:lnB>
                  </a:tcPr>
                </a:tc>
                <a:tc hMerge="1">
                  <a:txBody>
                    <a:bodyPr/>
                    <a:lstStyle/>
                    <a:p>
                      <a:endParaRPr lang="en-US" dirty="0" smtClean="0"/>
                    </a:p>
                  </a:txBody>
                  <a:tcPr/>
                </a:tc>
                <a:tc gridSpan="2">
                  <a:txBody>
                    <a:bodyPr/>
                    <a:lstStyle/>
                    <a:p>
                      <a:pPr algn="ctr"/>
                      <a:r>
                        <a:rPr lang="en-US" sz="1600" dirty="0" smtClean="0"/>
                        <a:t>8TeV</a:t>
                      </a:r>
                      <a:endParaRPr lang="en-US" sz="1600" b="0" dirty="0">
                        <a:latin typeface="+mn-lt"/>
                      </a:endParaRPr>
                    </a:p>
                  </a:txBody>
                  <a:tcPr>
                    <a:lnB w="12700" cap="flat" cmpd="sng" algn="ctr">
                      <a:solidFill>
                        <a:scrgbClr r="0" g="0" b="0"/>
                      </a:solidFill>
                      <a:prstDash val="solid"/>
                      <a:round/>
                      <a:headEnd type="none" w="med" len="med"/>
                      <a:tailEnd type="none" w="med" len="med"/>
                    </a:lnB>
                  </a:tcPr>
                </a:tc>
                <a:tc hMerge="1">
                  <a:txBody>
                    <a:bodyPr/>
                    <a:lstStyle/>
                    <a:p>
                      <a:endParaRPr lang="en-US" dirty="0"/>
                    </a:p>
                  </a:txBody>
                  <a:tcPr/>
                </a:tc>
                <a:tc rowSpan="2">
                  <a:txBody>
                    <a:bodyPr/>
                    <a:lstStyle/>
                    <a:p>
                      <a:pPr algn="ctr"/>
                      <a:r>
                        <a:rPr lang="en-US" sz="1600" dirty="0" smtClean="0"/>
                        <a:t>Total events</a:t>
                      </a:r>
                      <a:endParaRPr lang="en-US" sz="1600" b="0" dirty="0">
                        <a:latin typeface="+mn-lt"/>
                      </a:endParaRPr>
                    </a:p>
                  </a:txBody>
                  <a:tcPr anchor="b">
                    <a:lnB w="12700" cap="flat" cmpd="sng" algn="ctr">
                      <a:solidFill>
                        <a:scrgbClr r="0" g="0" b="0"/>
                      </a:solidFill>
                      <a:prstDash val="solid"/>
                      <a:round/>
                      <a:headEnd type="none" w="med" len="med"/>
                      <a:tailEnd type="none" w="med" len="med"/>
                    </a:lnB>
                  </a:tcPr>
                </a:tc>
              </a:tr>
              <a:tr h="370840">
                <a:tc vMerge="1">
                  <a:txBody>
                    <a:bodyPr/>
                    <a:lstStyle/>
                    <a:p>
                      <a:endParaRPr lang="en-US" dirty="0"/>
                    </a:p>
                  </a:txBody>
                  <a:tcPr/>
                </a:tc>
                <a:tc>
                  <a:txBody>
                    <a:bodyPr/>
                    <a:lstStyle/>
                    <a:p>
                      <a:pPr algn="ctr"/>
                      <a:r>
                        <a:rPr lang="en-US" sz="1600" baseline="0" dirty="0" err="1" smtClean="0"/>
                        <a:t>σ</a:t>
                      </a:r>
                      <a:r>
                        <a:rPr lang="en-US" sz="1600" baseline="0" dirty="0" smtClean="0"/>
                        <a:t> [</a:t>
                      </a:r>
                      <a:r>
                        <a:rPr lang="en-US" sz="1600" baseline="0" dirty="0" err="1" smtClean="0"/>
                        <a:t>pb</a:t>
                      </a:r>
                      <a:r>
                        <a:rPr lang="en-US" sz="1600" baseline="0" dirty="0" smtClean="0"/>
                        <a:t>]</a:t>
                      </a:r>
                      <a:endParaRPr lang="en-US" sz="1600" b="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smtClean="0"/>
                        <a:t>#</a:t>
                      </a:r>
                      <a:r>
                        <a:rPr lang="en-US" sz="1600" baseline="0" dirty="0" smtClean="0"/>
                        <a:t> events</a:t>
                      </a:r>
                      <a:endParaRPr lang="en-US" sz="1600" b="0" dirty="0" smtClean="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baseline="0" dirty="0" err="1" smtClean="0"/>
                        <a:t>σ</a:t>
                      </a:r>
                      <a:r>
                        <a:rPr lang="en-US" sz="1600" baseline="0" dirty="0" smtClean="0"/>
                        <a:t> [</a:t>
                      </a:r>
                      <a:r>
                        <a:rPr lang="en-US" sz="1600" baseline="0" dirty="0" err="1" smtClean="0"/>
                        <a:t>pb</a:t>
                      </a:r>
                      <a:r>
                        <a:rPr lang="en-US" sz="1600" baseline="0" dirty="0" smtClean="0"/>
                        <a:t>]</a:t>
                      </a:r>
                      <a:endParaRPr lang="en-US" sz="1600" b="0" dirty="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600" dirty="0" smtClean="0"/>
                        <a:t>#</a:t>
                      </a:r>
                      <a:r>
                        <a:rPr lang="en-US" sz="1600" baseline="0" dirty="0" smtClean="0"/>
                        <a:t> events</a:t>
                      </a:r>
                      <a:endParaRPr lang="en-US" sz="1600" b="0" dirty="0" smtClean="0">
                        <a:latin typeface="+mn-lt"/>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vMerge="1">
                  <a:txBody>
                    <a:bodyPr/>
                    <a:lstStyle/>
                    <a:p>
                      <a:endParaRPr lang="en-US" dirty="0"/>
                    </a:p>
                  </a:txBody>
                  <a:tcPr/>
                </a:tc>
              </a:tr>
              <a:tr h="370840">
                <a:tc>
                  <a:txBody>
                    <a:bodyPr/>
                    <a:lstStyle/>
                    <a:p>
                      <a:r>
                        <a:rPr lang="en-US" sz="1600" dirty="0" err="1" smtClean="0"/>
                        <a:t>ggH</a:t>
                      </a:r>
                      <a:endParaRPr lang="en-US" sz="1600" b="0" dirty="0">
                        <a:latin typeface="+mn-lt"/>
                      </a:endParaRPr>
                    </a:p>
                  </a:txBody>
                  <a:tcPr anchor="ctr">
                    <a:lnT w="12700" cap="flat" cmpd="sng" algn="ctr">
                      <a:solidFill>
                        <a:scrgbClr r="0" g="0" b="0"/>
                      </a:solidFill>
                      <a:prstDash val="solid"/>
                      <a:round/>
                      <a:headEnd type="none" w="med" len="med"/>
                      <a:tailEnd type="none" w="med" len="med"/>
                    </a:lnT>
                  </a:tcPr>
                </a:tc>
                <a:tc>
                  <a:txBody>
                    <a:bodyPr/>
                    <a:lstStyle/>
                    <a:p>
                      <a:pPr algn="ctr" rtl="0" fontAlgn="b"/>
                      <a:r>
                        <a:rPr lang="en-US" sz="1600" dirty="0">
                          <a:effectLst/>
                        </a:rPr>
                        <a:t>15.13</a:t>
                      </a:r>
                      <a:endParaRPr lang="en-US" sz="1600" b="0" dirty="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tcPr>
                </a:tc>
                <a:tc>
                  <a:txBody>
                    <a:bodyPr/>
                    <a:lstStyle/>
                    <a:p>
                      <a:pPr algn="ctr" rtl="0" fontAlgn="b"/>
                      <a:r>
                        <a:rPr lang="en-US" sz="1600">
                          <a:effectLst/>
                        </a:rPr>
                        <a:t>74137</a:t>
                      </a:r>
                      <a:endParaRPr lang="en-US" sz="1600" b="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tcPr>
                </a:tc>
                <a:tc>
                  <a:txBody>
                    <a:bodyPr/>
                    <a:lstStyle/>
                    <a:p>
                      <a:pPr algn="ctr" rtl="0" fontAlgn="b"/>
                      <a:r>
                        <a:rPr lang="en-US" sz="1600" dirty="0">
                          <a:effectLst/>
                        </a:rPr>
                        <a:t>19.27</a:t>
                      </a:r>
                      <a:endParaRPr lang="en-US" sz="1600" b="0" dirty="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tcPr>
                </a:tc>
                <a:tc>
                  <a:txBody>
                    <a:bodyPr/>
                    <a:lstStyle/>
                    <a:p>
                      <a:pPr algn="ctr" rtl="0" fontAlgn="b"/>
                      <a:r>
                        <a:rPr lang="en-US" sz="1600" dirty="0">
                          <a:effectLst/>
                        </a:rPr>
                        <a:t>373838</a:t>
                      </a:r>
                      <a:endParaRPr lang="en-US" sz="1600" b="0" dirty="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tcPr>
                </a:tc>
                <a:tc>
                  <a:txBody>
                    <a:bodyPr/>
                    <a:lstStyle/>
                    <a:p>
                      <a:pPr algn="ctr" rtl="0" fontAlgn="b"/>
                      <a:r>
                        <a:rPr lang="en-US" sz="1600" dirty="0">
                          <a:effectLst/>
                        </a:rPr>
                        <a:t>447975</a:t>
                      </a:r>
                      <a:endParaRPr lang="en-US" sz="1600" b="0" dirty="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tcPr>
                </a:tc>
              </a:tr>
              <a:tr h="370840">
                <a:tc>
                  <a:txBody>
                    <a:bodyPr/>
                    <a:lstStyle/>
                    <a:p>
                      <a:r>
                        <a:rPr lang="en-US" sz="1600" dirty="0" smtClean="0"/>
                        <a:t>VBF</a:t>
                      </a:r>
                      <a:endParaRPr lang="en-US" sz="1600" b="0" dirty="0">
                        <a:latin typeface="+mn-lt"/>
                      </a:endParaRPr>
                    </a:p>
                  </a:txBody>
                  <a:tcPr anchor="ctr"/>
                </a:tc>
                <a:tc>
                  <a:txBody>
                    <a:bodyPr/>
                    <a:lstStyle/>
                    <a:p>
                      <a:pPr algn="ctr" rtl="0" fontAlgn="b"/>
                      <a:r>
                        <a:rPr lang="en-US" sz="1600" dirty="0">
                          <a:effectLst/>
                        </a:rPr>
                        <a:t>1.22</a:t>
                      </a:r>
                      <a:endParaRPr lang="en-US" sz="1600" b="0" dirty="0">
                        <a:effectLst/>
                        <a:latin typeface="+mn-lt"/>
                      </a:endParaRPr>
                    </a:p>
                  </a:txBody>
                  <a:tcPr marL="38100" marR="38100" marT="25400" marB="25400" anchor="ctr"/>
                </a:tc>
                <a:tc>
                  <a:txBody>
                    <a:bodyPr/>
                    <a:lstStyle/>
                    <a:p>
                      <a:pPr algn="ctr" rtl="0" fontAlgn="b"/>
                      <a:r>
                        <a:rPr lang="en-US" sz="1600">
                          <a:effectLst/>
                        </a:rPr>
                        <a:t>5978</a:t>
                      </a:r>
                      <a:endParaRPr lang="en-US" sz="1600" b="0">
                        <a:effectLst/>
                        <a:latin typeface="+mn-lt"/>
                      </a:endParaRPr>
                    </a:p>
                  </a:txBody>
                  <a:tcPr marL="38100" marR="38100" marT="25400" marB="25400" anchor="ctr"/>
                </a:tc>
                <a:tc>
                  <a:txBody>
                    <a:bodyPr/>
                    <a:lstStyle/>
                    <a:p>
                      <a:pPr algn="ctr" rtl="0" fontAlgn="b"/>
                      <a:r>
                        <a:rPr lang="en-US" sz="1600">
                          <a:effectLst/>
                        </a:rPr>
                        <a:t>1.578</a:t>
                      </a:r>
                      <a:endParaRPr lang="en-US" sz="1600" b="0">
                        <a:effectLst/>
                        <a:latin typeface="+mn-lt"/>
                      </a:endParaRPr>
                    </a:p>
                  </a:txBody>
                  <a:tcPr marL="38100" marR="38100" marT="25400" marB="25400" anchor="ctr"/>
                </a:tc>
                <a:tc>
                  <a:txBody>
                    <a:bodyPr/>
                    <a:lstStyle/>
                    <a:p>
                      <a:pPr algn="ctr" rtl="0" fontAlgn="b"/>
                      <a:r>
                        <a:rPr lang="en-US" sz="1600" dirty="0">
                          <a:effectLst/>
                        </a:rPr>
                        <a:t>30613.2</a:t>
                      </a:r>
                      <a:endParaRPr lang="en-US" sz="1600" b="0" dirty="0">
                        <a:effectLst/>
                        <a:latin typeface="+mn-lt"/>
                      </a:endParaRPr>
                    </a:p>
                  </a:txBody>
                  <a:tcPr marL="38100" marR="38100" marT="25400" marB="25400" anchor="ctr"/>
                </a:tc>
                <a:tc>
                  <a:txBody>
                    <a:bodyPr/>
                    <a:lstStyle/>
                    <a:p>
                      <a:pPr algn="ctr" rtl="0" fontAlgn="b"/>
                      <a:r>
                        <a:rPr lang="en-US" sz="1600" dirty="0">
                          <a:effectLst/>
                        </a:rPr>
                        <a:t>36591.2</a:t>
                      </a:r>
                      <a:endParaRPr lang="en-US" sz="1600" b="0" dirty="0">
                        <a:effectLst/>
                        <a:latin typeface="+mn-lt"/>
                      </a:endParaRPr>
                    </a:p>
                  </a:txBody>
                  <a:tcPr marL="38100" marR="38100" marT="25400" marB="25400" anchor="ctr"/>
                </a:tc>
              </a:tr>
              <a:tr h="370840">
                <a:tc>
                  <a:txBody>
                    <a:bodyPr/>
                    <a:lstStyle/>
                    <a:p>
                      <a:r>
                        <a:rPr lang="en-US" sz="1600" dirty="0" smtClean="0"/>
                        <a:t>WH</a:t>
                      </a:r>
                      <a:endParaRPr lang="en-US" sz="1600" b="0" dirty="0">
                        <a:latin typeface="+mn-lt"/>
                      </a:endParaRPr>
                    </a:p>
                  </a:txBody>
                  <a:tcPr anchor="ctr"/>
                </a:tc>
                <a:tc>
                  <a:txBody>
                    <a:bodyPr/>
                    <a:lstStyle/>
                    <a:p>
                      <a:pPr algn="ctr" rtl="0" fontAlgn="b"/>
                      <a:r>
                        <a:rPr lang="en-US" sz="1600" dirty="0">
                          <a:effectLst/>
                        </a:rPr>
                        <a:t>0.5785</a:t>
                      </a:r>
                      <a:endParaRPr lang="en-US" sz="1600" b="0" dirty="0">
                        <a:effectLst/>
                        <a:latin typeface="+mn-lt"/>
                      </a:endParaRPr>
                    </a:p>
                  </a:txBody>
                  <a:tcPr marL="38100" marR="38100" marT="25400" marB="25400" anchor="ctr"/>
                </a:tc>
                <a:tc>
                  <a:txBody>
                    <a:bodyPr/>
                    <a:lstStyle/>
                    <a:p>
                      <a:pPr algn="ctr" rtl="0" fontAlgn="b"/>
                      <a:r>
                        <a:rPr lang="en-US" sz="1600">
                          <a:effectLst/>
                        </a:rPr>
                        <a:t>2834.65</a:t>
                      </a:r>
                      <a:endParaRPr lang="en-US" sz="1600" b="0">
                        <a:effectLst/>
                        <a:latin typeface="+mn-lt"/>
                      </a:endParaRPr>
                    </a:p>
                  </a:txBody>
                  <a:tcPr marL="38100" marR="38100" marT="25400" marB="25400" anchor="ctr"/>
                </a:tc>
                <a:tc>
                  <a:txBody>
                    <a:bodyPr/>
                    <a:lstStyle/>
                    <a:p>
                      <a:pPr algn="ctr" rtl="0" fontAlgn="b"/>
                      <a:r>
                        <a:rPr lang="en-US" sz="1600" dirty="0">
                          <a:effectLst/>
                        </a:rPr>
                        <a:t>0.7046</a:t>
                      </a:r>
                      <a:endParaRPr lang="en-US" sz="1600" b="0" dirty="0">
                        <a:effectLst/>
                        <a:latin typeface="+mn-lt"/>
                      </a:endParaRPr>
                    </a:p>
                  </a:txBody>
                  <a:tcPr marL="38100" marR="38100" marT="25400" marB="25400" anchor="ctr"/>
                </a:tc>
                <a:tc>
                  <a:txBody>
                    <a:bodyPr/>
                    <a:lstStyle/>
                    <a:p>
                      <a:pPr algn="ctr" rtl="0" fontAlgn="b"/>
                      <a:r>
                        <a:rPr lang="en-US" sz="1600">
                          <a:effectLst/>
                        </a:rPr>
                        <a:t>13669.24</a:t>
                      </a:r>
                      <a:endParaRPr lang="en-US" sz="1600" b="0">
                        <a:effectLst/>
                        <a:latin typeface="+mn-lt"/>
                      </a:endParaRPr>
                    </a:p>
                  </a:txBody>
                  <a:tcPr marL="38100" marR="38100" marT="25400" marB="25400" anchor="ctr"/>
                </a:tc>
                <a:tc>
                  <a:txBody>
                    <a:bodyPr/>
                    <a:lstStyle/>
                    <a:p>
                      <a:pPr algn="ctr" rtl="0" fontAlgn="b"/>
                      <a:r>
                        <a:rPr lang="en-US" sz="1600" dirty="0">
                          <a:effectLst/>
                        </a:rPr>
                        <a:t>16503.89</a:t>
                      </a:r>
                      <a:endParaRPr lang="en-US" sz="1600" b="0" dirty="0">
                        <a:effectLst/>
                        <a:latin typeface="+mn-lt"/>
                      </a:endParaRPr>
                    </a:p>
                  </a:txBody>
                  <a:tcPr marL="38100" marR="38100" marT="25400" marB="25400" anchor="ctr"/>
                </a:tc>
              </a:tr>
              <a:tr h="370840">
                <a:tc>
                  <a:txBody>
                    <a:bodyPr/>
                    <a:lstStyle/>
                    <a:p>
                      <a:r>
                        <a:rPr lang="en-US" sz="1600" dirty="0" smtClean="0"/>
                        <a:t>ZH</a:t>
                      </a:r>
                      <a:endParaRPr lang="en-US" sz="1600" b="0" dirty="0">
                        <a:latin typeface="+mn-lt"/>
                      </a:endParaRPr>
                    </a:p>
                  </a:txBody>
                  <a:tcPr anchor="ctr"/>
                </a:tc>
                <a:tc>
                  <a:txBody>
                    <a:bodyPr/>
                    <a:lstStyle/>
                    <a:p>
                      <a:pPr algn="ctr" rtl="0" fontAlgn="b"/>
                      <a:r>
                        <a:rPr lang="en-US" sz="1600">
                          <a:effectLst/>
                        </a:rPr>
                        <a:t>0.3351</a:t>
                      </a:r>
                      <a:endParaRPr lang="en-US" sz="1600" b="0">
                        <a:effectLst/>
                        <a:latin typeface="+mn-lt"/>
                      </a:endParaRPr>
                    </a:p>
                  </a:txBody>
                  <a:tcPr marL="38100" marR="38100" marT="25400" marB="25400" anchor="ctr"/>
                </a:tc>
                <a:tc>
                  <a:txBody>
                    <a:bodyPr/>
                    <a:lstStyle/>
                    <a:p>
                      <a:pPr algn="ctr" rtl="0" fontAlgn="b"/>
                      <a:r>
                        <a:rPr lang="en-US" sz="1600">
                          <a:effectLst/>
                        </a:rPr>
                        <a:t>1641.99</a:t>
                      </a:r>
                      <a:endParaRPr lang="en-US" sz="1600" b="0">
                        <a:effectLst/>
                        <a:latin typeface="+mn-lt"/>
                      </a:endParaRPr>
                    </a:p>
                  </a:txBody>
                  <a:tcPr marL="38100" marR="38100" marT="25400" marB="25400" anchor="ctr"/>
                </a:tc>
                <a:tc>
                  <a:txBody>
                    <a:bodyPr/>
                    <a:lstStyle/>
                    <a:p>
                      <a:pPr algn="ctr" rtl="0" fontAlgn="b"/>
                      <a:r>
                        <a:rPr lang="en-US" sz="1600" dirty="0">
                          <a:effectLst/>
                        </a:rPr>
                        <a:t>0.4153</a:t>
                      </a:r>
                      <a:endParaRPr lang="en-US" sz="1600" b="0" dirty="0">
                        <a:effectLst/>
                        <a:latin typeface="+mn-lt"/>
                      </a:endParaRPr>
                    </a:p>
                  </a:txBody>
                  <a:tcPr marL="38100" marR="38100" marT="25400" marB="25400" anchor="ctr"/>
                </a:tc>
                <a:tc>
                  <a:txBody>
                    <a:bodyPr/>
                    <a:lstStyle/>
                    <a:p>
                      <a:pPr algn="ctr" rtl="0" fontAlgn="b"/>
                      <a:r>
                        <a:rPr lang="en-US" sz="1600">
                          <a:effectLst/>
                        </a:rPr>
                        <a:t>8056.82</a:t>
                      </a:r>
                      <a:endParaRPr lang="en-US" sz="1600" b="0">
                        <a:effectLst/>
                        <a:latin typeface="+mn-lt"/>
                      </a:endParaRPr>
                    </a:p>
                  </a:txBody>
                  <a:tcPr marL="38100" marR="38100" marT="25400" marB="25400" anchor="ctr"/>
                </a:tc>
                <a:tc>
                  <a:txBody>
                    <a:bodyPr/>
                    <a:lstStyle/>
                    <a:p>
                      <a:pPr algn="ctr" rtl="0" fontAlgn="b"/>
                      <a:r>
                        <a:rPr lang="en-US" sz="1600" dirty="0">
                          <a:effectLst/>
                        </a:rPr>
                        <a:t>9698.81</a:t>
                      </a:r>
                      <a:endParaRPr lang="en-US" sz="1600" b="0" dirty="0">
                        <a:effectLst/>
                        <a:latin typeface="+mn-lt"/>
                      </a:endParaRPr>
                    </a:p>
                  </a:txBody>
                  <a:tcPr marL="38100" marR="38100" marT="25400" marB="25400" anchor="ctr"/>
                </a:tc>
              </a:tr>
              <a:tr h="370840">
                <a:tc>
                  <a:txBody>
                    <a:bodyPr/>
                    <a:lstStyle/>
                    <a:p>
                      <a:r>
                        <a:rPr lang="en-US" sz="1600" dirty="0" err="1" smtClean="0"/>
                        <a:t>ttH</a:t>
                      </a:r>
                      <a:endParaRPr lang="en-US" sz="1600" b="0" dirty="0">
                        <a:latin typeface="+mn-lt"/>
                      </a:endParaRPr>
                    </a:p>
                  </a:txBody>
                  <a:tcPr anchor="ctr">
                    <a:lnB w="12700" cap="flat" cmpd="sng" algn="ctr">
                      <a:solidFill>
                        <a:scrgbClr r="0" g="0" b="0"/>
                      </a:solidFill>
                      <a:prstDash val="solid"/>
                      <a:round/>
                      <a:headEnd type="none" w="med" len="med"/>
                      <a:tailEnd type="none" w="med" len="med"/>
                    </a:lnB>
                  </a:tcPr>
                </a:tc>
                <a:tc>
                  <a:txBody>
                    <a:bodyPr/>
                    <a:lstStyle/>
                    <a:p>
                      <a:pPr algn="ctr" rtl="0" fontAlgn="b"/>
                      <a:r>
                        <a:rPr lang="en-US" sz="1600">
                          <a:effectLst/>
                        </a:rPr>
                        <a:t>0.08632</a:t>
                      </a:r>
                      <a:endParaRPr lang="en-US" sz="1600" b="0">
                        <a:effectLst/>
                        <a:latin typeface="+mn-lt"/>
                      </a:endParaRPr>
                    </a:p>
                  </a:txBody>
                  <a:tcPr marL="38100" marR="38100" marT="25400" marB="25400" anchor="ctr">
                    <a:lnB w="12700" cap="flat" cmpd="sng" algn="ctr">
                      <a:solidFill>
                        <a:scrgbClr r="0" g="0" b="0"/>
                      </a:solidFill>
                      <a:prstDash val="solid"/>
                      <a:round/>
                      <a:headEnd type="none" w="med" len="med"/>
                      <a:tailEnd type="none" w="med" len="med"/>
                    </a:lnB>
                  </a:tcPr>
                </a:tc>
                <a:tc>
                  <a:txBody>
                    <a:bodyPr/>
                    <a:lstStyle/>
                    <a:p>
                      <a:pPr algn="ctr" rtl="0" fontAlgn="b"/>
                      <a:r>
                        <a:rPr lang="en-US" sz="1600">
                          <a:effectLst/>
                        </a:rPr>
                        <a:t>422.968</a:t>
                      </a:r>
                      <a:endParaRPr lang="en-US" sz="1600" b="0">
                        <a:effectLst/>
                        <a:latin typeface="+mn-lt"/>
                      </a:endParaRPr>
                    </a:p>
                  </a:txBody>
                  <a:tcPr marL="38100" marR="38100" marT="25400" marB="25400" anchor="ctr">
                    <a:lnB w="12700" cap="flat" cmpd="sng" algn="ctr">
                      <a:solidFill>
                        <a:scrgbClr r="0" g="0" b="0"/>
                      </a:solidFill>
                      <a:prstDash val="solid"/>
                      <a:round/>
                      <a:headEnd type="none" w="med" len="med"/>
                      <a:tailEnd type="none" w="med" len="med"/>
                    </a:lnB>
                  </a:tcPr>
                </a:tc>
                <a:tc>
                  <a:txBody>
                    <a:bodyPr/>
                    <a:lstStyle/>
                    <a:p>
                      <a:pPr algn="ctr" rtl="0" fontAlgn="b"/>
                      <a:r>
                        <a:rPr lang="en-US" sz="1600">
                          <a:effectLst/>
                        </a:rPr>
                        <a:t>0.1293</a:t>
                      </a:r>
                      <a:endParaRPr lang="en-US" sz="1600" b="0">
                        <a:effectLst/>
                        <a:latin typeface="+mn-lt"/>
                      </a:endParaRPr>
                    </a:p>
                  </a:txBody>
                  <a:tcPr marL="38100" marR="38100" marT="25400" marB="25400" anchor="ctr">
                    <a:lnB w="12700" cap="flat" cmpd="sng" algn="ctr">
                      <a:solidFill>
                        <a:scrgbClr r="0" g="0" b="0"/>
                      </a:solidFill>
                      <a:prstDash val="solid"/>
                      <a:round/>
                      <a:headEnd type="none" w="med" len="med"/>
                      <a:tailEnd type="none" w="med" len="med"/>
                    </a:lnB>
                  </a:tcPr>
                </a:tc>
                <a:tc>
                  <a:txBody>
                    <a:bodyPr/>
                    <a:lstStyle/>
                    <a:p>
                      <a:pPr algn="ctr" rtl="0" fontAlgn="b"/>
                      <a:r>
                        <a:rPr lang="en-US" sz="1600">
                          <a:effectLst/>
                        </a:rPr>
                        <a:t>2508.42</a:t>
                      </a:r>
                      <a:endParaRPr lang="en-US" sz="1600" b="0">
                        <a:effectLst/>
                        <a:latin typeface="+mn-lt"/>
                      </a:endParaRPr>
                    </a:p>
                  </a:txBody>
                  <a:tcPr marL="38100" marR="38100" marT="25400" marB="25400" anchor="ctr">
                    <a:lnB w="12700" cap="flat" cmpd="sng" algn="ctr">
                      <a:solidFill>
                        <a:scrgbClr r="0" g="0" b="0"/>
                      </a:solidFill>
                      <a:prstDash val="solid"/>
                      <a:round/>
                      <a:headEnd type="none" w="med" len="med"/>
                      <a:tailEnd type="none" w="med" len="med"/>
                    </a:lnB>
                  </a:tcPr>
                </a:tc>
                <a:tc>
                  <a:txBody>
                    <a:bodyPr/>
                    <a:lstStyle/>
                    <a:p>
                      <a:pPr algn="ctr" rtl="0" fontAlgn="b"/>
                      <a:r>
                        <a:rPr lang="en-US" sz="1600" dirty="0">
                          <a:effectLst/>
                        </a:rPr>
                        <a:t>2931.388</a:t>
                      </a:r>
                      <a:endParaRPr lang="en-US" sz="1600" b="0" dirty="0">
                        <a:effectLst/>
                        <a:latin typeface="+mn-lt"/>
                      </a:endParaRPr>
                    </a:p>
                  </a:txBody>
                  <a:tcPr marL="38100" marR="38100" marT="25400" marB="25400" anchor="ctr">
                    <a:lnB w="12700" cap="flat" cmpd="sng" algn="ctr">
                      <a:solidFill>
                        <a:scrgbClr r="0" g="0" b="0"/>
                      </a:solidFill>
                      <a:prstDash val="solid"/>
                      <a:round/>
                      <a:headEnd type="none" w="med" len="med"/>
                      <a:tailEnd type="none" w="med" len="med"/>
                    </a:lnB>
                  </a:tcPr>
                </a:tc>
              </a:tr>
              <a:tr h="370840">
                <a:tc gridSpan="5">
                  <a:txBody>
                    <a:bodyPr/>
                    <a:lstStyle/>
                    <a:p>
                      <a:pPr algn="r"/>
                      <a:r>
                        <a:rPr lang="en-US" sz="1600" dirty="0" smtClean="0"/>
                        <a:t>Total:</a:t>
                      </a:r>
                      <a:endParaRPr lang="en-US" sz="1600" b="0" dirty="0">
                        <a:latin typeface="+mn-lt"/>
                      </a:endParaRPr>
                    </a:p>
                  </a:txBody>
                  <a:tcPr anchor="ct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rtl="0" fontAlgn="b"/>
                      <a:endParaRPr lang="en-US" dirty="0">
                        <a:effectLst/>
                      </a:endParaRPr>
                    </a:p>
                  </a:txBody>
                  <a:tcPr marL="38100" marR="38100" marT="25400" marB="25400" anchor="b"/>
                </a:tc>
                <a:tc hMerge="1">
                  <a:txBody>
                    <a:bodyPr/>
                    <a:lstStyle/>
                    <a:p>
                      <a:pPr algn="r" rtl="0" fontAlgn="b"/>
                      <a:endParaRPr lang="en-US" dirty="0">
                        <a:effectLst/>
                      </a:endParaRPr>
                    </a:p>
                  </a:txBody>
                  <a:tcPr marL="38100" marR="38100" marT="25400" marB="25400" anchor="b"/>
                </a:tc>
                <a:tc hMerge="1">
                  <a:txBody>
                    <a:bodyPr/>
                    <a:lstStyle/>
                    <a:p>
                      <a:pPr algn="r" rtl="0" fontAlgn="b"/>
                      <a:endParaRPr lang="en-US" dirty="0">
                        <a:effectLst/>
                      </a:endParaRPr>
                    </a:p>
                  </a:txBody>
                  <a:tcPr marL="38100" marR="38100" marT="25400" marB="25400" anchor="b"/>
                </a:tc>
                <a:tc hMerge="1">
                  <a:txBody>
                    <a:bodyPr/>
                    <a:lstStyle/>
                    <a:p>
                      <a:pPr algn="r" rtl="0" fontAlgn="b"/>
                      <a:endParaRPr lang="en-US" dirty="0">
                        <a:effectLst/>
                      </a:endParaRPr>
                    </a:p>
                  </a:txBody>
                  <a:tcPr marL="38100" marR="38100" marT="25400" marB="25400" anchor="b"/>
                </a:tc>
                <a:tc>
                  <a:txBody>
                    <a:bodyPr/>
                    <a:lstStyle/>
                    <a:p>
                      <a:pPr algn="ctr" rtl="0" fontAlgn="b"/>
                      <a:r>
                        <a:rPr kumimoji="0" lang="en-US" sz="1600" kern="1200" dirty="0" smtClean="0">
                          <a:effectLst/>
                        </a:rPr>
                        <a:t>513700.288</a:t>
                      </a:r>
                      <a:endParaRPr lang="en-US" sz="1600" b="0" dirty="0">
                        <a:effectLst/>
                        <a:latin typeface="+mn-lt"/>
                      </a:endParaRPr>
                    </a:p>
                  </a:txBody>
                  <a:tcPr marL="38100" marR="38100" marT="25400" marB="25400" anchor="ct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10" name="TextBox 9"/>
          <p:cNvSpPr txBox="1"/>
          <p:nvPr/>
        </p:nvSpPr>
        <p:spPr>
          <a:xfrm>
            <a:off x="1946553" y="5383386"/>
            <a:ext cx="6272286" cy="923330"/>
          </a:xfrm>
          <a:prstGeom prst="rect">
            <a:avLst/>
          </a:prstGeom>
          <a:noFill/>
        </p:spPr>
        <p:txBody>
          <a:bodyPr wrap="square" rtlCol="0">
            <a:spAutoFit/>
          </a:bodyPr>
          <a:lstStyle/>
          <a:p>
            <a:pPr algn="ctr"/>
            <a:r>
              <a:rPr lang="en-US" dirty="0" smtClean="0"/>
              <a:t>During the Run-I, </a:t>
            </a:r>
            <a:r>
              <a:rPr lang="en-US" b="1" dirty="0" smtClean="0">
                <a:solidFill>
                  <a:schemeClr val="accent5"/>
                </a:solidFill>
              </a:rPr>
              <a:t>the LHC delivered ~0.5M of Higgs bosons</a:t>
            </a:r>
            <a:r>
              <a:rPr lang="en-US" dirty="0" smtClean="0"/>
              <a:t>, most of them (87%) via gluon gluon fusion</a:t>
            </a:r>
          </a:p>
          <a:p>
            <a:pPr algn="ctr"/>
            <a:r>
              <a:rPr lang="en-US" dirty="0" smtClean="0"/>
              <a:t>Do we see them all?</a:t>
            </a:r>
            <a:endParaRPr lang="en-US" dirty="0"/>
          </a:p>
        </p:txBody>
      </p:sp>
    </p:spTree>
    <p:extLst>
      <p:ext uri="{BB962C8B-B14F-4D97-AF65-F5344CB8AC3E}">
        <p14:creationId xmlns:p14="http://schemas.microsoft.com/office/powerpoint/2010/main" val="42636766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Higgs decay channels</a:t>
            </a:r>
            <a:endParaRPr lang="en-US" dirty="0"/>
          </a:p>
        </p:txBody>
      </p:sp>
      <p:sp>
        <p:nvSpPr>
          <p:cNvPr id="3" name="Footer Placeholder 2"/>
          <p:cNvSpPr>
            <a:spLocks noGrp="1"/>
          </p:cNvSpPr>
          <p:nvPr>
            <p:ph type="ftr" sz="quarter" idx="11"/>
          </p:nvPr>
        </p:nvSpPr>
        <p:spPr/>
        <p:txBody>
          <a:bodyPr/>
          <a:lstStyle/>
          <a:p>
            <a:r>
              <a:rPr lang="en-US" smtClean="0"/>
              <a:t>Rebeca Gonzalez Suarez (UNL) 10 August 2015</a:t>
            </a:r>
            <a:endParaRPr lang="en-US"/>
          </a:p>
        </p:txBody>
      </p:sp>
      <p:sp>
        <p:nvSpPr>
          <p:cNvPr id="4" name="Slide Number Placeholder 3"/>
          <p:cNvSpPr>
            <a:spLocks noGrp="1"/>
          </p:cNvSpPr>
          <p:nvPr>
            <p:ph type="sldNum" sz="quarter" idx="12"/>
          </p:nvPr>
        </p:nvSpPr>
        <p:spPr/>
        <p:txBody>
          <a:bodyPr/>
          <a:lstStyle/>
          <a:p>
            <a:fld id="{8AEF454D-24C9-4246-95AA-EAA7EC456367}" type="slidenum">
              <a:rPr lang="en-US" smtClean="0"/>
              <a:t>8</a:t>
            </a:fld>
            <a:endParaRPr lang="en-US"/>
          </a:p>
        </p:txBody>
      </p:sp>
      <p:pic>
        <p:nvPicPr>
          <p:cNvPr id="5" name="Picture 4"/>
          <p:cNvPicPr>
            <a:picLocks noChangeAspect="1"/>
          </p:cNvPicPr>
          <p:nvPr/>
        </p:nvPicPr>
        <p:blipFill>
          <a:blip r:embed="rId2"/>
          <a:stretch>
            <a:fillRect/>
          </a:stretch>
        </p:blipFill>
        <p:spPr>
          <a:xfrm>
            <a:off x="1012873" y="1369431"/>
            <a:ext cx="3454202" cy="3346586"/>
          </a:xfrm>
          <a:prstGeom prst="rect">
            <a:avLst/>
          </a:prstGeom>
        </p:spPr>
      </p:pic>
      <p:sp>
        <p:nvSpPr>
          <p:cNvPr id="7" name="TextBox 6"/>
          <p:cNvSpPr txBox="1"/>
          <p:nvPr/>
        </p:nvSpPr>
        <p:spPr>
          <a:xfrm>
            <a:off x="4682980" y="1316453"/>
            <a:ext cx="4286218" cy="4801315"/>
          </a:xfrm>
          <a:prstGeom prst="rect">
            <a:avLst/>
          </a:prstGeom>
          <a:noFill/>
        </p:spPr>
        <p:txBody>
          <a:bodyPr wrap="square" rtlCol="0">
            <a:spAutoFit/>
          </a:bodyPr>
          <a:lstStyle/>
          <a:p>
            <a:r>
              <a:rPr lang="en-US" dirty="0" smtClean="0"/>
              <a:t>The observation of the Higgs also depends on its decay mode </a:t>
            </a:r>
          </a:p>
          <a:p>
            <a:r>
              <a:rPr lang="en-US" dirty="0" smtClean="0"/>
              <a:t>Discovery mode → balance between Branching Ratio, clear experimental signature, and background contributions</a:t>
            </a:r>
          </a:p>
          <a:p>
            <a:endParaRPr lang="en-US" dirty="0" smtClean="0"/>
          </a:p>
          <a:p>
            <a:r>
              <a:rPr lang="en-US" b="1" dirty="0" smtClean="0">
                <a:solidFill>
                  <a:schemeClr val="accent1"/>
                </a:solidFill>
              </a:rPr>
              <a:t>H→ZZ→4l</a:t>
            </a:r>
          </a:p>
          <a:p>
            <a:pPr marL="0" lvl="1"/>
            <a:r>
              <a:rPr lang="en-AU" dirty="0">
                <a:ea typeface="DejaVu Sans" pitchFamily="2"/>
                <a:cs typeface="DejaVu Sans" pitchFamily="2"/>
              </a:rPr>
              <a:t>Very clean experimental </a:t>
            </a:r>
            <a:r>
              <a:rPr lang="en-AU" dirty="0" smtClean="0">
                <a:ea typeface="DejaVu Sans" pitchFamily="2"/>
                <a:cs typeface="DejaVu Sans" pitchFamily="2"/>
              </a:rPr>
              <a:t>signature</a:t>
            </a:r>
            <a:endParaRPr lang="en-US" b="1" dirty="0" smtClean="0">
              <a:solidFill>
                <a:schemeClr val="accent4">
                  <a:lumMod val="60000"/>
                  <a:lumOff val="40000"/>
                </a:schemeClr>
              </a:solidFill>
            </a:endParaRPr>
          </a:p>
          <a:p>
            <a:r>
              <a:rPr lang="en-US" b="1" dirty="0" err="1" smtClean="0">
                <a:solidFill>
                  <a:schemeClr val="accent4">
                    <a:lumMod val="60000"/>
                    <a:lumOff val="40000"/>
                  </a:schemeClr>
                </a:solidFill>
              </a:rPr>
              <a:t>H→γγ</a:t>
            </a:r>
            <a:r>
              <a:rPr lang="en-US" b="1" dirty="0" smtClean="0">
                <a:solidFill>
                  <a:schemeClr val="accent4">
                    <a:lumMod val="60000"/>
                    <a:lumOff val="40000"/>
                  </a:schemeClr>
                </a:solidFill>
              </a:rPr>
              <a:t> </a:t>
            </a:r>
          </a:p>
          <a:p>
            <a:pPr marL="0" lvl="1"/>
            <a:r>
              <a:rPr lang="en-AU" dirty="0" smtClean="0">
                <a:ea typeface="DejaVu Sans" pitchFamily="2"/>
                <a:cs typeface="DejaVu Sans" pitchFamily="2"/>
              </a:rPr>
              <a:t>Mass peak reconstruction</a:t>
            </a:r>
            <a:endParaRPr lang="en-US" b="1" dirty="0" smtClean="0">
              <a:solidFill>
                <a:schemeClr val="accent4">
                  <a:lumMod val="60000"/>
                  <a:lumOff val="40000"/>
                </a:schemeClr>
              </a:solidFill>
            </a:endParaRPr>
          </a:p>
          <a:p>
            <a:r>
              <a:rPr lang="en-US" b="1" dirty="0" smtClean="0">
                <a:solidFill>
                  <a:schemeClr val="accent3"/>
                </a:solidFill>
              </a:rPr>
              <a:t>H→WW→2l</a:t>
            </a:r>
          </a:p>
          <a:p>
            <a:r>
              <a:rPr lang="en-US" dirty="0" smtClean="0"/>
              <a:t>Clear experimental signature, no mass peak</a:t>
            </a:r>
          </a:p>
          <a:p>
            <a:r>
              <a:rPr lang="en-US" b="1" dirty="0" smtClean="0"/>
              <a:t>H→ </a:t>
            </a:r>
            <a:r>
              <a:rPr lang="en-US" b="1" dirty="0" err="1" smtClean="0"/>
              <a:t>ττ</a:t>
            </a:r>
            <a:endParaRPr lang="en-US" b="1" dirty="0" smtClean="0"/>
          </a:p>
          <a:p>
            <a:r>
              <a:rPr lang="en-AU" dirty="0">
                <a:ea typeface="DejaVu Sans" pitchFamily="2"/>
                <a:cs typeface="DejaVu Sans" pitchFamily="2"/>
              </a:rPr>
              <a:t>A</a:t>
            </a:r>
            <a:r>
              <a:rPr lang="en-AU" dirty="0" smtClean="0">
                <a:ea typeface="DejaVu Sans" pitchFamily="2"/>
                <a:cs typeface="DejaVu Sans" pitchFamily="2"/>
              </a:rPr>
              <a:t>ccessible via VBF</a:t>
            </a:r>
            <a:endParaRPr lang="en-US" b="1" dirty="0" smtClean="0"/>
          </a:p>
          <a:p>
            <a:r>
              <a:rPr lang="en-US" b="1" dirty="0" smtClean="0"/>
              <a:t>H→ bb</a:t>
            </a:r>
          </a:p>
          <a:p>
            <a:pPr marL="0" lvl="1"/>
            <a:r>
              <a:rPr lang="en-AU" dirty="0" smtClean="0">
                <a:ea typeface="DejaVu Sans" pitchFamily="2"/>
                <a:cs typeface="DejaVu Sans" pitchFamily="2"/>
              </a:rPr>
              <a:t>Highest </a:t>
            </a:r>
            <a:r>
              <a:rPr lang="en-AU" dirty="0">
                <a:ea typeface="DejaVu Sans" pitchFamily="2"/>
                <a:cs typeface="DejaVu Sans" pitchFamily="2"/>
              </a:rPr>
              <a:t>BR for low </a:t>
            </a:r>
            <a:r>
              <a:rPr lang="en-AU" dirty="0" smtClean="0">
                <a:ea typeface="DejaVu Sans" pitchFamily="2"/>
                <a:cs typeface="DejaVu Sans" pitchFamily="2"/>
              </a:rPr>
              <a:t>masses. Challenging experimentally</a:t>
            </a:r>
            <a:endParaRPr lang="en-US" dirty="0"/>
          </a:p>
        </p:txBody>
      </p:sp>
      <p:pic>
        <p:nvPicPr>
          <p:cNvPr id="8" name="Picture 7"/>
          <p:cNvPicPr>
            <a:picLocks noChangeAspect="1"/>
          </p:cNvPicPr>
          <p:nvPr/>
        </p:nvPicPr>
        <p:blipFill>
          <a:blip r:embed="rId3"/>
          <a:stretch>
            <a:fillRect/>
          </a:stretch>
        </p:blipFill>
        <p:spPr>
          <a:xfrm>
            <a:off x="1156322" y="4738849"/>
            <a:ext cx="3380678" cy="1887226"/>
          </a:xfrm>
          <a:prstGeom prst="rect">
            <a:avLst/>
          </a:prstGeom>
        </p:spPr>
      </p:pic>
      <p:sp>
        <p:nvSpPr>
          <p:cNvPr id="10" name="Rectangle 9"/>
          <p:cNvSpPr/>
          <p:nvPr/>
        </p:nvSpPr>
        <p:spPr>
          <a:xfrm>
            <a:off x="2379520" y="1446518"/>
            <a:ext cx="248171" cy="2874861"/>
          </a:xfrm>
          <a:prstGeom prst="rect">
            <a:avLst/>
          </a:prstGeom>
          <a:solidFill>
            <a:schemeClr val="accent1">
              <a:alpha val="13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48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H→WW?</a:t>
            </a:r>
            <a:endParaRPr lang="en-US" dirty="0"/>
          </a:p>
        </p:txBody>
      </p:sp>
      <p:sp>
        <p:nvSpPr>
          <p:cNvPr id="3" name="Content Placeholder 2"/>
          <p:cNvSpPr>
            <a:spLocks noGrp="1"/>
          </p:cNvSpPr>
          <p:nvPr>
            <p:ph idx="1"/>
          </p:nvPr>
        </p:nvSpPr>
        <p:spPr/>
        <p:txBody>
          <a:bodyPr>
            <a:noAutofit/>
          </a:bodyPr>
          <a:lstStyle/>
          <a:p>
            <a:r>
              <a:rPr lang="en-US" sz="1800" b="1" dirty="0" smtClean="0"/>
              <a:t>Sensitive in the intermediate mass range</a:t>
            </a:r>
            <a:r>
              <a:rPr lang="en-US" sz="1800" dirty="0" smtClean="0"/>
              <a:t> [120-200]</a:t>
            </a:r>
          </a:p>
          <a:p>
            <a:pPr lvl="1"/>
            <a:r>
              <a:rPr lang="en-US" sz="1800" dirty="0" smtClean="0"/>
              <a:t>2</a:t>
            </a:r>
            <a:r>
              <a:rPr lang="en-US" sz="1800" baseline="30000" dirty="0" smtClean="0"/>
              <a:t>d </a:t>
            </a:r>
            <a:r>
              <a:rPr lang="en-US" sz="1800" dirty="0" smtClean="0"/>
              <a:t>largest BR </a:t>
            </a:r>
            <a:r>
              <a:rPr lang="en-US" sz="1800" dirty="0"/>
              <a:t>around 125 </a:t>
            </a:r>
            <a:r>
              <a:rPr lang="en-US" sz="1800" dirty="0" err="1" smtClean="0"/>
              <a:t>GeV</a:t>
            </a:r>
            <a:r>
              <a:rPr lang="en-US" sz="1800" dirty="0" smtClean="0"/>
              <a:t> → </a:t>
            </a:r>
            <a:r>
              <a:rPr lang="en-US" sz="1800" b="1" dirty="0" smtClean="0">
                <a:solidFill>
                  <a:srgbClr val="0F6FC6"/>
                </a:solidFill>
              </a:rPr>
              <a:t>BR </a:t>
            </a:r>
            <a:r>
              <a:rPr lang="en-US" sz="1800" b="1" baseline="-25000" dirty="0" smtClean="0">
                <a:solidFill>
                  <a:srgbClr val="0F6FC6"/>
                </a:solidFill>
              </a:rPr>
              <a:t>H→WW </a:t>
            </a:r>
            <a:r>
              <a:rPr lang="en-US" sz="1800" b="1" dirty="0" smtClean="0">
                <a:solidFill>
                  <a:srgbClr val="0F6FC6"/>
                </a:solidFill>
              </a:rPr>
              <a:t>~ 22%</a:t>
            </a:r>
            <a:r>
              <a:rPr lang="en-US" sz="1800" b="1" dirty="0" smtClean="0">
                <a:solidFill>
                  <a:srgbClr val="008080"/>
                </a:solidFill>
              </a:rPr>
              <a:t> </a:t>
            </a:r>
          </a:p>
          <a:p>
            <a:r>
              <a:rPr lang="en-US" sz="1800" b="1" dirty="0" smtClean="0"/>
              <a:t>Clear signature in </a:t>
            </a:r>
            <a:r>
              <a:rPr lang="en-US" sz="1800" b="1" dirty="0" err="1" smtClean="0"/>
              <a:t>leptonic</a:t>
            </a:r>
            <a:r>
              <a:rPr lang="en-US" sz="1800" b="1" dirty="0" smtClean="0"/>
              <a:t> decays </a:t>
            </a:r>
            <a:r>
              <a:rPr lang="en-US" sz="1800" dirty="0" smtClean="0"/>
              <a:t>(</a:t>
            </a:r>
            <a:r>
              <a:rPr lang="en-US" sz="1800" b="1" dirty="0" err="1" smtClean="0">
                <a:solidFill>
                  <a:srgbClr val="0F6FC6"/>
                </a:solidFill>
              </a:rPr>
              <a:t>BR</a:t>
            </a:r>
            <a:r>
              <a:rPr lang="en-US" sz="1800" b="1" baseline="-25000" dirty="0" err="1" smtClean="0">
                <a:solidFill>
                  <a:srgbClr val="0F6FC6"/>
                </a:solidFill>
              </a:rPr>
              <a:t>W→lν</a:t>
            </a:r>
            <a:r>
              <a:rPr lang="en-US" sz="1800" b="1" baseline="-25000" dirty="0" smtClean="0">
                <a:solidFill>
                  <a:srgbClr val="0F6FC6"/>
                </a:solidFill>
              </a:rPr>
              <a:t> </a:t>
            </a:r>
            <a:r>
              <a:rPr lang="en-US" sz="1800" b="1" dirty="0" smtClean="0">
                <a:solidFill>
                  <a:srgbClr val="0F6FC6"/>
                </a:solidFill>
              </a:rPr>
              <a:t>~ 10%</a:t>
            </a:r>
            <a:r>
              <a:rPr lang="en-US" sz="1800" dirty="0" smtClean="0"/>
              <a:t>)</a:t>
            </a:r>
          </a:p>
          <a:p>
            <a:pPr marL="0" indent="0">
              <a:buNone/>
            </a:pPr>
            <a:endParaRPr lang="en-US" sz="1800" dirty="0"/>
          </a:p>
          <a:p>
            <a:endParaRPr lang="en-US" sz="1800" dirty="0" smtClean="0"/>
          </a:p>
          <a:p>
            <a:endParaRPr lang="en-US" sz="1800" dirty="0" smtClean="0"/>
          </a:p>
          <a:p>
            <a:endParaRPr lang="en-US" sz="1800" dirty="0"/>
          </a:p>
          <a:p>
            <a:endParaRPr lang="en-US" sz="1800" dirty="0" smtClean="0"/>
          </a:p>
          <a:p>
            <a:pPr marL="0" indent="0">
              <a:buNone/>
            </a:pPr>
            <a:endParaRPr lang="en-US" sz="1800" dirty="0" smtClean="0"/>
          </a:p>
          <a:p>
            <a:pPr marL="0" indent="0">
              <a:buNone/>
            </a:pPr>
            <a:endParaRPr lang="en-US" sz="1800" dirty="0"/>
          </a:p>
          <a:p>
            <a:r>
              <a:rPr lang="en-US" sz="1800" dirty="0" smtClean="0"/>
              <a:t>Not </a:t>
            </a:r>
            <a:r>
              <a:rPr lang="en-US" sz="1800" dirty="0"/>
              <a:t>possible to reconstruct full final state due to </a:t>
            </a:r>
            <a:r>
              <a:rPr lang="en-US" sz="1800" dirty="0" smtClean="0"/>
              <a:t>the neutrinos</a:t>
            </a:r>
            <a:r>
              <a:rPr lang="en-US" sz="1800" dirty="0"/>
              <a:t>, </a:t>
            </a:r>
            <a:r>
              <a:rPr lang="en-US" sz="1800" b="1" dirty="0">
                <a:solidFill>
                  <a:schemeClr val="accent4"/>
                </a:solidFill>
              </a:rPr>
              <a:t>no mass peak</a:t>
            </a:r>
          </a:p>
          <a:p>
            <a:r>
              <a:rPr lang="en-US" sz="1800" b="1" dirty="0" smtClean="0"/>
              <a:t>Large </a:t>
            </a:r>
            <a:r>
              <a:rPr lang="en-US" sz="1800" b="1" dirty="0"/>
              <a:t>background </a:t>
            </a:r>
            <a:r>
              <a:rPr lang="en-US" sz="1800" dirty="0"/>
              <a:t>contribution (genuine and instrumental</a:t>
            </a:r>
            <a:r>
              <a:rPr lang="en-US" sz="1800" dirty="0" smtClean="0"/>
              <a:t>)</a:t>
            </a:r>
          </a:p>
          <a:p>
            <a:pPr lvl="1"/>
            <a:r>
              <a:rPr lang="en-US" sz="1800" dirty="0" smtClean="0"/>
              <a:t>WW </a:t>
            </a:r>
            <a:r>
              <a:rPr lang="en-US" sz="1800" dirty="0"/>
              <a:t>(irreducible), </a:t>
            </a:r>
            <a:r>
              <a:rPr lang="en-US" sz="1800" dirty="0" smtClean="0"/>
              <a:t>top, </a:t>
            </a:r>
            <a:r>
              <a:rPr lang="en-US" sz="1800" dirty="0" err="1"/>
              <a:t>Drell</a:t>
            </a:r>
            <a:r>
              <a:rPr lang="en-US" sz="1800" dirty="0"/>
              <a:t>-</a:t>
            </a:r>
            <a:r>
              <a:rPr lang="en-US" sz="1800" dirty="0" smtClean="0"/>
              <a:t>Yan, </a:t>
            </a:r>
            <a:r>
              <a:rPr lang="en-US" sz="1800" dirty="0" err="1"/>
              <a:t>W+jets</a:t>
            </a:r>
            <a:r>
              <a:rPr lang="en-US" sz="1800" dirty="0"/>
              <a:t>, </a:t>
            </a:r>
            <a:r>
              <a:rPr lang="en-US" sz="1800" dirty="0" smtClean="0"/>
              <a:t>QCD…</a:t>
            </a:r>
          </a:p>
        </p:txBody>
      </p:sp>
      <p:sp>
        <p:nvSpPr>
          <p:cNvPr id="4" name="Footer Placeholder 3"/>
          <p:cNvSpPr>
            <a:spLocks noGrp="1"/>
          </p:cNvSpPr>
          <p:nvPr>
            <p:ph type="ftr" sz="quarter" idx="11"/>
          </p:nvPr>
        </p:nvSpPr>
        <p:spPr/>
        <p:txBody>
          <a:bodyPr/>
          <a:lstStyle/>
          <a:p>
            <a:r>
              <a:rPr lang="en-US" smtClean="0"/>
              <a:t>Rebeca Gonzalez Suarez (UNL) 10 August 2015</a:t>
            </a:r>
            <a:endParaRPr lang="en-US"/>
          </a:p>
        </p:txBody>
      </p:sp>
      <p:sp>
        <p:nvSpPr>
          <p:cNvPr id="5" name="Slide Number Placeholder 4"/>
          <p:cNvSpPr>
            <a:spLocks noGrp="1"/>
          </p:cNvSpPr>
          <p:nvPr>
            <p:ph type="sldNum" sz="quarter" idx="12"/>
          </p:nvPr>
        </p:nvSpPr>
        <p:spPr/>
        <p:txBody>
          <a:bodyPr/>
          <a:lstStyle/>
          <a:p>
            <a:fld id="{8AEF454D-24C9-4246-95AA-EAA7EC456367}" type="slidenum">
              <a:rPr lang="en-US" smtClean="0"/>
              <a:t>9</a:t>
            </a:fld>
            <a:endParaRPr lang="en-US"/>
          </a:p>
        </p:txBody>
      </p:sp>
      <p:pic>
        <p:nvPicPr>
          <p:cNvPr id="8" name="Picture 10"/>
          <p:cNvPicPr>
            <a:picLocks noChangeAspect="1" noChangeArrowheads="1"/>
          </p:cNvPicPr>
          <p:nvPr/>
        </p:nvPicPr>
        <p:blipFill>
          <a:blip r:embed="rId2" cstate="print"/>
          <a:srcRect/>
          <a:stretch>
            <a:fillRect/>
          </a:stretch>
        </p:blipFill>
        <p:spPr bwMode="auto">
          <a:xfrm>
            <a:off x="1115310" y="2809212"/>
            <a:ext cx="2581581" cy="14110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3831289" y="2690366"/>
            <a:ext cx="5241791" cy="2031325"/>
          </a:xfrm>
          <a:prstGeom prst="rect">
            <a:avLst/>
          </a:prstGeom>
        </p:spPr>
        <p:txBody>
          <a:bodyPr wrap="square">
            <a:spAutoFit/>
          </a:bodyPr>
          <a:lstStyle/>
          <a:p>
            <a:pPr marL="285750" indent="-285750">
              <a:buFont typeface="Arial"/>
              <a:buChar char="•"/>
            </a:pPr>
            <a:r>
              <a:rPr lang="en-US" b="1" dirty="0" smtClean="0">
                <a:solidFill>
                  <a:schemeClr val="tx2"/>
                </a:solidFill>
              </a:rPr>
              <a:t>Two isolated leptons </a:t>
            </a:r>
            <a:r>
              <a:rPr lang="en-US" dirty="0" smtClean="0"/>
              <a:t>(e,µ) with opposite charge</a:t>
            </a:r>
          </a:p>
          <a:p>
            <a:pPr marL="285750" indent="-285750">
              <a:buFont typeface="Arial"/>
              <a:buChar char="•"/>
            </a:pPr>
            <a:r>
              <a:rPr lang="en-US" b="1" dirty="0" smtClean="0">
                <a:solidFill>
                  <a:srgbClr val="04617B"/>
                </a:solidFill>
              </a:rPr>
              <a:t>Substantial missing energy </a:t>
            </a:r>
            <a:r>
              <a:rPr lang="en-US" dirty="0" smtClean="0"/>
              <a:t>(two neutrinos)</a:t>
            </a:r>
          </a:p>
          <a:p>
            <a:pPr marL="285750" indent="-285750">
              <a:buFont typeface="Arial"/>
              <a:buChar char="•"/>
            </a:pPr>
            <a:r>
              <a:rPr lang="en-US" b="1" dirty="0" smtClean="0">
                <a:solidFill>
                  <a:srgbClr val="04617B"/>
                </a:solidFill>
              </a:rPr>
              <a:t>Depending on the production mode</a:t>
            </a:r>
            <a:endParaRPr lang="en-US" b="1" dirty="0">
              <a:solidFill>
                <a:srgbClr val="04617B"/>
              </a:solidFill>
            </a:endParaRPr>
          </a:p>
          <a:p>
            <a:r>
              <a:rPr lang="en-US" dirty="0" smtClean="0"/>
              <a:t>	</a:t>
            </a:r>
            <a:r>
              <a:rPr lang="en-US" b="1" dirty="0" err="1" smtClean="0">
                <a:solidFill>
                  <a:schemeClr val="accent2"/>
                </a:solidFill>
              </a:rPr>
              <a:t>ggH</a:t>
            </a:r>
            <a:r>
              <a:rPr lang="en-US" dirty="0" smtClean="0"/>
              <a:t> → </a:t>
            </a:r>
            <a:r>
              <a:rPr lang="en-US" b="1" dirty="0" smtClean="0"/>
              <a:t>little to no jet activity</a:t>
            </a:r>
          </a:p>
          <a:p>
            <a:r>
              <a:rPr lang="en-US" dirty="0" smtClean="0"/>
              <a:t>	VBF has </a:t>
            </a:r>
            <a:r>
              <a:rPr lang="en-US" b="1" dirty="0" smtClean="0"/>
              <a:t>2 forward jets </a:t>
            </a:r>
          </a:p>
          <a:p>
            <a:r>
              <a:rPr lang="en-US" b="1" dirty="0" smtClean="0"/>
              <a:t>	+ </a:t>
            </a:r>
            <a:r>
              <a:rPr lang="en-US" dirty="0" smtClean="0"/>
              <a:t>other production modes (VH, </a:t>
            </a:r>
            <a:r>
              <a:rPr lang="en-US" dirty="0" err="1" smtClean="0"/>
              <a:t>ttH</a:t>
            </a:r>
            <a:r>
              <a:rPr lang="en-US" dirty="0" smtClean="0"/>
              <a:t>) provide even</a:t>
            </a:r>
          </a:p>
          <a:p>
            <a:r>
              <a:rPr lang="en-US" dirty="0"/>
              <a:t>	</a:t>
            </a:r>
            <a:r>
              <a:rPr lang="en-US" dirty="0" smtClean="0"/>
              <a:t>more specific signatures (not covered today)</a:t>
            </a:r>
            <a:endParaRPr lang="en-US" dirty="0"/>
          </a:p>
        </p:txBody>
      </p:sp>
    </p:spTree>
    <p:extLst>
      <p:ext uri="{BB962C8B-B14F-4D97-AF65-F5344CB8AC3E}">
        <p14:creationId xmlns:p14="http://schemas.microsoft.com/office/powerpoint/2010/main" val="66381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18058</TotalTime>
  <Words>3424</Words>
  <Application>Microsoft Macintosh PowerPoint</Application>
  <PresentationFormat>On-screen Show (4:3)</PresentationFormat>
  <Paragraphs>488</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Solstice</vt:lpstr>
      <vt:lpstr>Higgs boson decays to WW at CMS</vt:lpstr>
      <vt:lpstr>Introduction</vt:lpstr>
      <vt:lpstr>Higgs searches before the LHC</vt:lpstr>
      <vt:lpstr>The Run-1 of the LHC</vt:lpstr>
      <vt:lpstr>Higgs searches at the LHC</vt:lpstr>
      <vt:lpstr>Higgs production at the LHC</vt:lpstr>
      <vt:lpstr>How many where produced?</vt:lpstr>
      <vt:lpstr>Higgs decay channels</vt:lpstr>
      <vt:lpstr>Why H→WW?</vt:lpstr>
      <vt:lpstr>Legacy publication</vt:lpstr>
      <vt:lpstr>Physics Objects </vt:lpstr>
      <vt:lpstr>Physics Objects </vt:lpstr>
      <vt:lpstr>Physics Objects </vt:lpstr>
      <vt:lpstr>Kinematics of the signal</vt:lpstr>
      <vt:lpstr>Kinematics of the signal</vt:lpstr>
      <vt:lpstr>Kinematics of the signal</vt:lpstr>
      <vt:lpstr>Definition of the WW selection</vt:lpstr>
      <vt:lpstr>Analysis strategy</vt:lpstr>
      <vt:lpstr>2D templates</vt:lpstr>
      <vt:lpstr>Background estimates</vt:lpstr>
      <vt:lpstr>Background estimates</vt:lpstr>
      <vt:lpstr>Background estimates</vt:lpstr>
      <vt:lpstr>WW Background</vt:lpstr>
      <vt:lpstr>Final distributions</vt:lpstr>
      <vt:lpstr>Results</vt:lpstr>
      <vt:lpstr>There is something</vt:lpstr>
      <vt:lpstr>Charge</vt:lpstr>
      <vt:lpstr>Couplings</vt:lpstr>
      <vt:lpstr>Spin and parity</vt:lpstr>
      <vt:lpstr>Spin studies in H→WW</vt:lpstr>
      <vt:lpstr>Spin-1 </vt:lpstr>
      <vt:lpstr>Spin-2</vt:lpstr>
      <vt:lpstr>Better together</vt:lpstr>
      <vt:lpstr>Spin 0 amplitude in H→VV </vt:lpstr>
      <vt:lpstr>Spin 0 amplitude in H→VV </vt:lpstr>
      <vt:lpstr>H→WW Spin-0 studies</vt:lpstr>
      <vt:lpstr>H→WW and H→ZZ combination</vt:lpstr>
      <vt:lpstr>So, it is the Higgs?</vt:lpstr>
      <vt:lpstr>But only more data will tell</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 WW Run-1 legacy</dc:title>
  <dc:creator>Rebeca Gonzalez Suarez</dc:creator>
  <cp:lastModifiedBy>Rebeca Gonzalez Suarez</cp:lastModifiedBy>
  <cp:revision>414</cp:revision>
  <dcterms:created xsi:type="dcterms:W3CDTF">2014-11-25T10:53:40Z</dcterms:created>
  <dcterms:modified xsi:type="dcterms:W3CDTF">2015-08-10T15:03:58Z</dcterms:modified>
</cp:coreProperties>
</file>